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84" r:id="rId3"/>
    <p:sldId id="260" r:id="rId4"/>
    <p:sldId id="269" r:id="rId5"/>
    <p:sldId id="286" r:id="rId6"/>
    <p:sldId id="278" r:id="rId7"/>
    <p:sldId id="285" r:id="rId8"/>
    <p:sldId id="279" r:id="rId9"/>
    <p:sldId id="280"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847"/>
  </p:normalViewPr>
  <p:slideViewPr>
    <p:cSldViewPr snapToGrid="0" snapToObjects="1">
      <p:cViewPr>
        <p:scale>
          <a:sx n="88" d="100"/>
          <a:sy n="88" d="100"/>
        </p:scale>
        <p:origin x="456"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BBC35-9588-9341-993A-147C197ADC7B}"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55A812-91EB-5445-B85B-30D0BBE92B54}" type="slidenum">
              <a:rPr lang="en-US" smtClean="0"/>
              <a:t>‹#›</a:t>
            </a:fld>
            <a:endParaRPr lang="en-US"/>
          </a:p>
        </p:txBody>
      </p:sp>
    </p:spTree>
    <p:extLst>
      <p:ext uri="{BB962C8B-B14F-4D97-AF65-F5344CB8AC3E}">
        <p14:creationId xmlns:p14="http://schemas.microsoft.com/office/powerpoint/2010/main" val="3168287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1"/>
            <a:ext cx="5608320" cy="4581751"/>
          </a:xfr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BB130-42DA-8B4D-99F3-7BDD642BD4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A6E5DE-0788-9D49-B97D-06D74708D3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3C46B8-B84A-AF4F-802C-9FE6E1AC91A1}"/>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5" name="Footer Placeholder 4">
            <a:extLst>
              <a:ext uri="{FF2B5EF4-FFF2-40B4-BE49-F238E27FC236}">
                <a16:creationId xmlns:a16="http://schemas.microsoft.com/office/drawing/2014/main" id="{6AC39EA7-2D01-2E45-9E65-9407EA68F3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3C8AD0-FDEE-0C48-9DA9-BE6C03620568}"/>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627010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4E151-C28D-F04B-8445-F5D0B50C15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D2F751-1B2C-3F45-A68D-C7C453B4B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F53E4-2FB1-314B-BD4A-88892D1C5121}"/>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5" name="Footer Placeholder 4">
            <a:extLst>
              <a:ext uri="{FF2B5EF4-FFF2-40B4-BE49-F238E27FC236}">
                <a16:creationId xmlns:a16="http://schemas.microsoft.com/office/drawing/2014/main" id="{016DDEFE-626D-E74B-B59E-1DC7BEC18E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315253-D4EE-734A-B00A-ED915147731D}"/>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898992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5DCD9-2DCD-F540-8A60-95B94A8473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C78318-F504-2242-ABF3-9AE2D97AC3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7FD7E3-4A9C-9743-9279-566193BF357E}"/>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5" name="Footer Placeholder 4">
            <a:extLst>
              <a:ext uri="{FF2B5EF4-FFF2-40B4-BE49-F238E27FC236}">
                <a16:creationId xmlns:a16="http://schemas.microsoft.com/office/drawing/2014/main" id="{42DB162B-B3A7-BC44-89AE-C65A7AFAEE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0C81E-C941-294F-A59A-079E4B66E54B}"/>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332801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B1C1F-CAC6-2D49-98E0-FC2F27C43D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0E0A4F-AF6B-0349-B6DA-070C3693AB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10E26-78E2-2F42-A6BA-151CF8270E16}"/>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5" name="Footer Placeholder 4">
            <a:extLst>
              <a:ext uri="{FF2B5EF4-FFF2-40B4-BE49-F238E27FC236}">
                <a16:creationId xmlns:a16="http://schemas.microsoft.com/office/drawing/2014/main" id="{CE40C564-7454-3343-B1B4-A0F1C048E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724BB-36BB-EF43-B6C4-2B6197FEE483}"/>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259764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1B53-2631-C944-9090-122A70614C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4428EB-DE53-644C-AB7F-F7629E2949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399D0D-710A-6842-803C-DFF17C62FFE0}"/>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5" name="Footer Placeholder 4">
            <a:extLst>
              <a:ext uri="{FF2B5EF4-FFF2-40B4-BE49-F238E27FC236}">
                <a16:creationId xmlns:a16="http://schemas.microsoft.com/office/drawing/2014/main" id="{92A58E65-921C-2A44-B886-431BA482A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B40A32-94AD-4E4A-BB74-A4557621F804}"/>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402598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AEE9D-154E-1F48-B3D6-954E373FC0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DF5851-DCB5-594A-9DEF-6928E2E305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0ACECA-0A01-F244-8F23-87A0F41F9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F27721-E4AC-D84F-B860-8E24D7B82C68}"/>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6" name="Footer Placeholder 5">
            <a:extLst>
              <a:ext uri="{FF2B5EF4-FFF2-40B4-BE49-F238E27FC236}">
                <a16:creationId xmlns:a16="http://schemas.microsoft.com/office/drawing/2014/main" id="{B2AED4B1-F23D-674B-96BD-53F0E4E83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1D428-D5B5-E249-B9B6-4A7DD07C3E12}"/>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2388423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50106-C478-7045-B6A9-96FFEF2B37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CFFEE3-C748-844A-8E9A-B6D4129D4F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014054-2700-6246-9025-BB1050A4AF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80AAED-84F4-144B-811C-29605657DB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1712C3-08F9-734E-A7FC-0E4989BAA8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794D19-F7AC-5F42-9446-15D48485AB3E}"/>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8" name="Footer Placeholder 7">
            <a:extLst>
              <a:ext uri="{FF2B5EF4-FFF2-40B4-BE49-F238E27FC236}">
                <a16:creationId xmlns:a16="http://schemas.microsoft.com/office/drawing/2014/main" id="{835CE241-4B2C-254B-8195-01CA3393C3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F9F158-A20B-884C-9BC8-491F672DEC60}"/>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1056689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E2812-4D92-2F43-952E-C05DA1A1A5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54DAFD-5ACD-964F-85D0-6E8B5295406A}"/>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4" name="Footer Placeholder 3">
            <a:extLst>
              <a:ext uri="{FF2B5EF4-FFF2-40B4-BE49-F238E27FC236}">
                <a16:creationId xmlns:a16="http://schemas.microsoft.com/office/drawing/2014/main" id="{39A890FB-FC3E-234B-B2EB-D8DED301F9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945210-0621-B641-BF84-44CA2A48D3DB}"/>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277664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31BFBC-91EA-2A4B-80AD-0A17A939A17B}"/>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3" name="Footer Placeholder 2">
            <a:extLst>
              <a:ext uri="{FF2B5EF4-FFF2-40B4-BE49-F238E27FC236}">
                <a16:creationId xmlns:a16="http://schemas.microsoft.com/office/drawing/2014/main" id="{D48C35E2-7CCA-644A-8785-9709A69E38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B5BA68-059E-6F45-9D95-097CB9E6DC42}"/>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39369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B813-8CDB-E34A-8240-67EA355B5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0DAB08-75EF-9047-AB13-E85054580C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F25D0E-968C-0D43-A3D8-1D54096234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D4ECF4-FC25-594F-9B82-7B9471CDA892}"/>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6" name="Footer Placeholder 5">
            <a:extLst>
              <a:ext uri="{FF2B5EF4-FFF2-40B4-BE49-F238E27FC236}">
                <a16:creationId xmlns:a16="http://schemas.microsoft.com/office/drawing/2014/main" id="{84C9832F-26D1-6C4F-87FB-7588B6FA5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7C51B6-6646-EC41-A781-2A79834182B6}"/>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503426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1B24-4673-E145-B70F-50A79950A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99FD4A-6991-5440-979E-E3FC81038B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2C1F81-8A86-CA41-ADA4-9F385392ED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9B10E6-379A-3448-B1BA-42ACCB8FF702}"/>
              </a:ext>
            </a:extLst>
          </p:cNvPr>
          <p:cNvSpPr>
            <a:spLocks noGrp="1"/>
          </p:cNvSpPr>
          <p:nvPr>
            <p:ph type="dt" sz="half" idx="10"/>
          </p:nvPr>
        </p:nvSpPr>
        <p:spPr/>
        <p:txBody>
          <a:bodyPr/>
          <a:lstStyle/>
          <a:p>
            <a:fld id="{9BFB0709-CDE7-B849-B3B9-59F6AD32C590}" type="datetimeFigureOut">
              <a:rPr lang="en-US" smtClean="0"/>
              <a:t>12/7/2021</a:t>
            </a:fld>
            <a:endParaRPr lang="en-US"/>
          </a:p>
        </p:txBody>
      </p:sp>
      <p:sp>
        <p:nvSpPr>
          <p:cNvPr id="6" name="Footer Placeholder 5">
            <a:extLst>
              <a:ext uri="{FF2B5EF4-FFF2-40B4-BE49-F238E27FC236}">
                <a16:creationId xmlns:a16="http://schemas.microsoft.com/office/drawing/2014/main" id="{69417038-EA60-8444-A52E-36A510B47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DE5C5-3262-2A40-BEAB-819CF148FD13}"/>
              </a:ext>
            </a:extLst>
          </p:cNvPr>
          <p:cNvSpPr>
            <a:spLocks noGrp="1"/>
          </p:cNvSpPr>
          <p:nvPr>
            <p:ph type="sldNum" sz="quarter" idx="12"/>
          </p:nvPr>
        </p:nvSpPr>
        <p:spPr/>
        <p:txBody>
          <a:bodyPr/>
          <a:lstStyle/>
          <a:p>
            <a:fld id="{CCE4B1DF-E0BB-EA4B-94E1-9B4750396088}" type="slidenum">
              <a:rPr lang="en-US" smtClean="0"/>
              <a:t>‹#›</a:t>
            </a:fld>
            <a:endParaRPr lang="en-US"/>
          </a:p>
        </p:txBody>
      </p:sp>
    </p:spTree>
    <p:extLst>
      <p:ext uri="{BB962C8B-B14F-4D97-AF65-F5344CB8AC3E}">
        <p14:creationId xmlns:p14="http://schemas.microsoft.com/office/powerpoint/2010/main" val="2148935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910C2C-9220-A843-B0AD-1A069A851E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6E1FF4-8BB0-6544-AD32-0FE100E40C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C91D5-B096-CF46-B4E2-1F8DD8B11E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B0709-CDE7-B849-B3B9-59F6AD32C590}" type="datetimeFigureOut">
              <a:rPr lang="en-US" smtClean="0"/>
              <a:t>12/7/2021</a:t>
            </a:fld>
            <a:endParaRPr lang="en-US"/>
          </a:p>
        </p:txBody>
      </p:sp>
      <p:sp>
        <p:nvSpPr>
          <p:cNvPr id="5" name="Footer Placeholder 4">
            <a:extLst>
              <a:ext uri="{FF2B5EF4-FFF2-40B4-BE49-F238E27FC236}">
                <a16:creationId xmlns:a16="http://schemas.microsoft.com/office/drawing/2014/main" id="{1A34C20E-DA2B-754B-8FAE-C26BA8DEB3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A722BF-D5FF-A849-9E6C-D33AE84CE7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4B1DF-E0BB-EA4B-94E1-9B4750396088}" type="slidenum">
              <a:rPr lang="en-US" smtClean="0"/>
              <a:t>‹#›</a:t>
            </a:fld>
            <a:endParaRPr lang="en-US"/>
          </a:p>
        </p:txBody>
      </p:sp>
    </p:spTree>
    <p:extLst>
      <p:ext uri="{BB962C8B-B14F-4D97-AF65-F5344CB8AC3E}">
        <p14:creationId xmlns:p14="http://schemas.microsoft.com/office/powerpoint/2010/main" val="56485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so.org/Pages/ic.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isaca.or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04C5AC-3578-5A43-8424-060459B9F255}"/>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4000" kern="1200" dirty="0">
                <a:solidFill>
                  <a:srgbClr val="FFFFFF"/>
                </a:solidFill>
                <a:latin typeface="+mj-lt"/>
                <a:ea typeface="+mj-ea"/>
                <a:cs typeface="+mj-cs"/>
              </a:rPr>
              <a:t>COSO FRAMEWORK</a:t>
            </a:r>
          </a:p>
        </p:txBody>
      </p:sp>
      <p:sp>
        <p:nvSpPr>
          <p:cNvPr id="3" name="Subtitle 2">
            <a:extLst>
              <a:ext uri="{FF2B5EF4-FFF2-40B4-BE49-F238E27FC236}">
                <a16:creationId xmlns:a16="http://schemas.microsoft.com/office/drawing/2014/main" id="{5CAC29EA-D38C-324E-9767-5FB40EADC9D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indent="-228600" algn="l">
              <a:buFont typeface="Arial" panose="020B0604020202020204" pitchFamily="34" charset="0"/>
              <a:buChar char="•"/>
            </a:pPr>
            <a:r>
              <a:rPr lang="en-US" sz="2000" dirty="0"/>
              <a:t>The COSO Framework is a framework for designing, implementing and evaluating internal control for organizations, providing enterprise risk management.</a:t>
            </a:r>
          </a:p>
          <a:p>
            <a:pPr marL="342900" indent="-228600" algn="l">
              <a:buFont typeface="Arial" panose="020B0604020202020204" pitchFamily="34" charset="0"/>
              <a:buChar char="•"/>
            </a:pPr>
            <a:r>
              <a:rPr lang="en-US" sz="2000" dirty="0"/>
              <a:t>Published for the Internal Control Integrated Framework (ICIF)</a:t>
            </a:r>
          </a:p>
          <a:p>
            <a:pPr marL="342900" indent="-228600" algn="l">
              <a:buFont typeface="Arial" panose="020B0604020202020204" pitchFamily="34" charset="0"/>
              <a:buChar char="•"/>
            </a:pPr>
            <a:r>
              <a:rPr lang="en-US" sz="2000" dirty="0"/>
              <a:t>Framework was created in conjunction with five private sector organizations</a:t>
            </a:r>
          </a:p>
          <a:p>
            <a:pPr marL="342900" indent="-228600" algn="l">
              <a:buFont typeface="Arial" panose="020B0604020202020204" pitchFamily="34" charset="0"/>
              <a:buChar char="•"/>
            </a:pPr>
            <a:r>
              <a:rPr lang="en-US" sz="2000" dirty="0"/>
              <a:t>COSO Framework is made up of two integrated frameworks with set of objectives.</a:t>
            </a:r>
          </a:p>
          <a:p>
            <a:pPr marL="1257300" lvl="2" indent="-228600" algn="l">
              <a:buFont typeface="Arial" panose="020B0604020202020204" pitchFamily="34" charset="0"/>
              <a:buChar char="•"/>
            </a:pPr>
            <a:r>
              <a:rPr lang="en-US" sz="2000" dirty="0"/>
              <a:t>Enterprise Risk Management(ERM)</a:t>
            </a:r>
          </a:p>
          <a:p>
            <a:pPr marL="1257300" lvl="2" indent="-228600" algn="l">
              <a:buFont typeface="Arial" panose="020B0604020202020204" pitchFamily="34" charset="0"/>
              <a:buChar char="•"/>
            </a:pPr>
            <a:r>
              <a:rPr lang="en-US" sz="2000" dirty="0"/>
              <a:t>Internal Control –Integrated framework-oldest framework 1992/Widely used</a:t>
            </a:r>
          </a:p>
          <a:p>
            <a:pPr marL="342900" indent="-228600" algn="l">
              <a:buFont typeface="Arial" panose="020B0604020202020204" pitchFamily="34" charset="0"/>
              <a:buChar char="•"/>
            </a:pPr>
            <a:endParaRPr lang="en-US" sz="2000" dirty="0"/>
          </a:p>
        </p:txBody>
      </p:sp>
      <p:sp>
        <p:nvSpPr>
          <p:cNvPr id="4" name="TextBox 3">
            <a:extLst>
              <a:ext uri="{FF2B5EF4-FFF2-40B4-BE49-F238E27FC236}">
                <a16:creationId xmlns:a16="http://schemas.microsoft.com/office/drawing/2014/main" id="{BEF7FB3B-C7FE-6A46-A9E8-4FA1D6268D11}"/>
              </a:ext>
            </a:extLst>
          </p:cNvPr>
          <p:cNvSpPr txBox="1"/>
          <p:nvPr/>
        </p:nvSpPr>
        <p:spPr>
          <a:xfrm>
            <a:off x="536445" y="3894351"/>
            <a:ext cx="3200069" cy="923330"/>
          </a:xfrm>
          <a:prstGeom prst="rect">
            <a:avLst/>
          </a:prstGeom>
          <a:noFill/>
        </p:spPr>
        <p:txBody>
          <a:bodyPr wrap="square" rtlCol="0">
            <a:spAutoFit/>
          </a:bodyPr>
          <a:lstStyle/>
          <a:p>
            <a:pPr algn="r"/>
            <a:r>
              <a:rPr lang="en-US" dirty="0">
                <a:solidFill>
                  <a:schemeClr val="bg1"/>
                </a:solidFill>
              </a:rPr>
              <a:t>Committee of Sponsoring Organization of the Treadway Commission</a:t>
            </a:r>
          </a:p>
        </p:txBody>
      </p:sp>
      <p:sp>
        <p:nvSpPr>
          <p:cNvPr id="22" name="object 4">
            <a:extLst>
              <a:ext uri="{FF2B5EF4-FFF2-40B4-BE49-F238E27FC236}">
                <a16:creationId xmlns:a16="http://schemas.microsoft.com/office/drawing/2014/main" id="{3623D3C3-F3C3-2443-91F6-6C42A1E79F45}"/>
              </a:ext>
            </a:extLst>
          </p:cNvPr>
          <p:cNvSpPr/>
          <p:nvPr/>
        </p:nvSpPr>
        <p:spPr>
          <a:xfrm>
            <a:off x="11235501" y="6241831"/>
            <a:ext cx="834579" cy="569864"/>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78206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803A1-3F80-E94C-A9DE-3C9ADF404044}"/>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CONTROL OBJECTIVE FOR INFORMATION AND RELATED TECHNOLOGY (COBIT)</a:t>
            </a:r>
          </a:p>
        </p:txBody>
      </p:sp>
      <p:sp>
        <p:nvSpPr>
          <p:cNvPr id="3" name="Content Placeholder 2">
            <a:extLst>
              <a:ext uri="{FF2B5EF4-FFF2-40B4-BE49-F238E27FC236}">
                <a16:creationId xmlns:a16="http://schemas.microsoft.com/office/drawing/2014/main" id="{249C6D57-7F13-CE40-BB5F-81D378CFABEB}"/>
              </a:ext>
            </a:extLst>
          </p:cNvPr>
          <p:cNvSpPr>
            <a:spLocks noGrp="1"/>
          </p:cNvSpPr>
          <p:nvPr>
            <p:ph idx="1"/>
          </p:nvPr>
        </p:nvSpPr>
        <p:spPr>
          <a:xfrm>
            <a:off x="1371599" y="1891970"/>
            <a:ext cx="9724031" cy="3683358"/>
          </a:xfrm>
        </p:spPr>
        <p:txBody>
          <a:bodyPr anchor="ctr">
            <a:normAutofit/>
          </a:bodyPr>
          <a:lstStyle/>
          <a:p>
            <a:r>
              <a:rPr lang="en-US" sz="1600" dirty="0"/>
              <a:t>The COBIT framework makes a clear distinction between governance and management. These two disciplines encompass different activities, require different organizational structures and serve different purposes.</a:t>
            </a:r>
          </a:p>
          <a:p>
            <a:pPr lvl="1"/>
            <a:r>
              <a:rPr lang="en-US" sz="1600" b="1" dirty="0"/>
              <a:t>Governance of Enterprise IT  - Evaluate, Direct and Monitor (EDM) – 5 processes</a:t>
            </a:r>
          </a:p>
          <a:p>
            <a:pPr lvl="2">
              <a:buFont typeface="Wingdings" pitchFamily="2" charset="2"/>
              <a:buChar char="v"/>
            </a:pPr>
            <a:r>
              <a:rPr lang="en-US" sz="1600" dirty="0"/>
              <a:t>Stakeholder needs, conditions and options are evaluated to determine balanced, agreed-on enterprise objectives. </a:t>
            </a:r>
          </a:p>
          <a:p>
            <a:pPr lvl="2">
              <a:buFont typeface="Wingdings" pitchFamily="2" charset="2"/>
              <a:buChar char="v"/>
            </a:pPr>
            <a:r>
              <a:rPr lang="en-US" sz="1600" dirty="0"/>
              <a:t>Direction is set through prioritization and decision making. </a:t>
            </a:r>
          </a:p>
          <a:p>
            <a:pPr lvl="2">
              <a:buFont typeface="Wingdings" pitchFamily="2" charset="2"/>
              <a:buChar char="v"/>
            </a:pPr>
            <a:r>
              <a:rPr lang="en-US" sz="1600" dirty="0"/>
              <a:t>Performance and compliance are monitored against agreed-on direction and objectives.</a:t>
            </a:r>
          </a:p>
          <a:p>
            <a:pPr lvl="1"/>
            <a:r>
              <a:rPr lang="en-US" sz="1600" b="1" dirty="0"/>
              <a:t>Management of Enterprise IT</a:t>
            </a:r>
          </a:p>
          <a:p>
            <a:pPr lvl="2">
              <a:buFont typeface="Wingdings" pitchFamily="2" charset="2"/>
              <a:buChar char="v"/>
            </a:pPr>
            <a:r>
              <a:rPr lang="en-US" sz="1600" dirty="0"/>
              <a:t>Align, Plan and Organize (APO) – 13 processes</a:t>
            </a:r>
          </a:p>
          <a:p>
            <a:pPr lvl="2">
              <a:buFont typeface="Wingdings" pitchFamily="2" charset="2"/>
              <a:buChar char="v"/>
            </a:pPr>
            <a:r>
              <a:rPr lang="en-US" sz="1600" dirty="0"/>
              <a:t>Build, Acquire and Implement (BAI) – 10 processes</a:t>
            </a:r>
          </a:p>
          <a:p>
            <a:pPr lvl="2">
              <a:buFont typeface="Wingdings" pitchFamily="2" charset="2"/>
              <a:buChar char="v"/>
            </a:pPr>
            <a:r>
              <a:rPr lang="en-US" sz="1600" dirty="0"/>
              <a:t>Deliver, Service and Support (DSS) – 6 processes</a:t>
            </a:r>
          </a:p>
          <a:p>
            <a:pPr lvl="2">
              <a:buFont typeface="Wingdings" pitchFamily="2" charset="2"/>
              <a:buChar char="v"/>
            </a:pPr>
            <a:r>
              <a:rPr lang="en-US" sz="1600" dirty="0"/>
              <a:t>Monitor, Evaluate and Assess (MEA) - 3 processes</a:t>
            </a:r>
          </a:p>
        </p:txBody>
      </p:sp>
      <p:sp>
        <p:nvSpPr>
          <p:cNvPr id="18" name="object 4">
            <a:extLst>
              <a:ext uri="{FF2B5EF4-FFF2-40B4-BE49-F238E27FC236}">
                <a16:creationId xmlns:a16="http://schemas.microsoft.com/office/drawing/2014/main" id="{99C11DD9-6978-BD4B-B2D6-F8B603B7DC56}"/>
              </a:ext>
            </a:extLst>
          </p:cNvPr>
          <p:cNvSpPr/>
          <p:nvPr/>
        </p:nvSpPr>
        <p:spPr>
          <a:xfrm>
            <a:off x="11235501" y="6241831"/>
            <a:ext cx="834579" cy="569864"/>
          </a:xfrm>
          <a:prstGeom prst="rect">
            <a:avLst/>
          </a:prstGeom>
          <a:blipFill>
            <a:blip r:embed="rId3" cstate="print"/>
            <a:stretch>
              <a:fillRect/>
            </a:stretch>
          </a:blipFill>
        </p:spPr>
        <p:txBody>
          <a:bodyPr wrap="square" lIns="0" tIns="0" rIns="0" bIns="0" rtlCol="0"/>
          <a:lstStyle/>
          <a:p>
            <a:endParaRPr dirty="0"/>
          </a:p>
        </p:txBody>
      </p:sp>
      <p:graphicFrame>
        <p:nvGraphicFramePr>
          <p:cNvPr id="5" name="Object 4">
            <a:extLst>
              <a:ext uri="{FF2B5EF4-FFF2-40B4-BE49-F238E27FC236}">
                <a16:creationId xmlns:a16="http://schemas.microsoft.com/office/drawing/2014/main" id="{B0F844AD-9542-8549-A1ED-85A70AC6948A}"/>
              </a:ext>
            </a:extLst>
          </p:cNvPr>
          <p:cNvGraphicFramePr>
            <a:graphicFrameLocks noChangeAspect="1"/>
          </p:cNvGraphicFramePr>
          <p:nvPr>
            <p:extLst>
              <p:ext uri="{D42A27DB-BD31-4B8C-83A1-F6EECF244321}">
                <p14:modId xmlns:p14="http://schemas.microsoft.com/office/powerpoint/2010/main" val="3625901040"/>
              </p:ext>
            </p:extLst>
          </p:nvPr>
        </p:nvGraphicFramePr>
        <p:xfrm>
          <a:off x="755650" y="5436451"/>
          <a:ext cx="828675" cy="1716087"/>
        </p:xfrm>
        <a:graphic>
          <a:graphicData uri="http://schemas.openxmlformats.org/presentationml/2006/ole">
            <mc:AlternateContent xmlns:mc="http://schemas.openxmlformats.org/markup-compatibility/2006">
              <mc:Choice xmlns:v="urn:schemas-microsoft-com:vml" Requires="v">
                <p:oleObj spid="_x0000_s1027" name="Worksheet" showAsIcon="1" r:id="rId4" imgW="380814" imgH="788599" progId="Excel.Sheet.12">
                  <p:embed/>
                </p:oleObj>
              </mc:Choice>
              <mc:Fallback>
                <p:oleObj name="Worksheet" showAsIcon="1" r:id="rId4" imgW="380814" imgH="788599" progId="Excel.Sheet.12">
                  <p:embed/>
                  <p:pic>
                    <p:nvPicPr>
                      <p:cNvPr id="0" name=""/>
                      <p:cNvPicPr/>
                      <p:nvPr/>
                    </p:nvPicPr>
                    <p:blipFill>
                      <a:blip r:embed="rId5"/>
                      <a:stretch>
                        <a:fillRect/>
                      </a:stretch>
                    </p:blipFill>
                    <p:spPr>
                      <a:xfrm>
                        <a:off x="755650" y="5436451"/>
                        <a:ext cx="828675" cy="17160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FF0F5ED-6307-154B-BD19-EDB2533C2C51}"/>
              </a:ext>
            </a:extLst>
          </p:cNvPr>
          <p:cNvGraphicFramePr>
            <a:graphicFrameLocks noChangeAspect="1"/>
          </p:cNvGraphicFramePr>
          <p:nvPr>
            <p:extLst>
              <p:ext uri="{D42A27DB-BD31-4B8C-83A1-F6EECF244321}">
                <p14:modId xmlns:p14="http://schemas.microsoft.com/office/powerpoint/2010/main" val="677966192"/>
              </p:ext>
            </p:extLst>
          </p:nvPr>
        </p:nvGraphicFramePr>
        <p:xfrm>
          <a:off x="2955924" y="5481186"/>
          <a:ext cx="828675" cy="1714500"/>
        </p:xfrm>
        <a:graphic>
          <a:graphicData uri="http://schemas.openxmlformats.org/presentationml/2006/ole">
            <mc:AlternateContent xmlns:mc="http://schemas.openxmlformats.org/markup-compatibility/2006">
              <mc:Choice xmlns:v="urn:schemas-microsoft-com:vml" Requires="v">
                <p:oleObj spid="_x0000_s1028" name="Worksheet" showAsIcon="1" r:id="rId6" imgW="380814" imgH="788599" progId="Excel.Sheet.12">
                  <p:embed/>
                </p:oleObj>
              </mc:Choice>
              <mc:Fallback>
                <p:oleObj name="Worksheet" showAsIcon="1" r:id="rId6" imgW="380814" imgH="788599" progId="Excel.Sheet.12">
                  <p:embed/>
                  <p:pic>
                    <p:nvPicPr>
                      <p:cNvPr id="0" name=""/>
                      <p:cNvPicPr/>
                      <p:nvPr/>
                    </p:nvPicPr>
                    <p:blipFill>
                      <a:blip r:embed="rId7"/>
                      <a:stretch>
                        <a:fillRect/>
                      </a:stretch>
                    </p:blipFill>
                    <p:spPr>
                      <a:xfrm>
                        <a:off x="2955924" y="5481186"/>
                        <a:ext cx="828675" cy="1714500"/>
                      </a:xfrm>
                      <a:prstGeom prst="rect">
                        <a:avLst/>
                      </a:prstGeom>
                    </p:spPr>
                  </p:pic>
                </p:oleObj>
              </mc:Fallback>
            </mc:AlternateContent>
          </a:graphicData>
        </a:graphic>
      </p:graphicFrame>
    </p:spTree>
    <p:extLst>
      <p:ext uri="{BB962C8B-B14F-4D97-AF65-F5344CB8AC3E}">
        <p14:creationId xmlns:p14="http://schemas.microsoft.com/office/powerpoint/2010/main" val="441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4803A1-3F80-E94C-A9DE-3C9ADF404044}"/>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rPr>
              <a:t>COSO Framework Objectives</a:t>
            </a:r>
            <a:endParaRPr lang="en-US" sz="3400" dirty="0">
              <a:solidFill>
                <a:schemeClr val="bg1"/>
              </a:solidFill>
            </a:endParaRPr>
          </a:p>
        </p:txBody>
      </p:sp>
      <p:sp>
        <p:nvSpPr>
          <p:cNvPr id="13" name="Content Placeholder 2">
            <a:extLst>
              <a:ext uri="{FF2B5EF4-FFF2-40B4-BE49-F238E27FC236}">
                <a16:creationId xmlns:a16="http://schemas.microsoft.com/office/drawing/2014/main" id="{630B9F6F-1A06-894C-9910-A19D014E42AB}"/>
              </a:ext>
            </a:extLst>
          </p:cNvPr>
          <p:cNvSpPr>
            <a:spLocks noGrp="1"/>
          </p:cNvSpPr>
          <p:nvPr>
            <p:ph idx="1"/>
          </p:nvPr>
        </p:nvSpPr>
        <p:spPr>
          <a:xfrm>
            <a:off x="459350" y="1891970"/>
            <a:ext cx="9963150" cy="2508250"/>
          </a:xfrm>
        </p:spPr>
        <p:txBody>
          <a:bodyPr>
            <a:normAutofit fontScale="77500" lnSpcReduction="20000"/>
          </a:bodyPr>
          <a:lstStyle/>
          <a:p>
            <a:pPr>
              <a:lnSpc>
                <a:spcPct val="120000"/>
              </a:lnSpc>
            </a:pPr>
            <a:r>
              <a:rPr lang="en-US" dirty="0"/>
              <a:t>Internal control objectives</a:t>
            </a:r>
          </a:p>
          <a:p>
            <a:pPr lvl="1">
              <a:lnSpc>
                <a:spcPct val="120000"/>
              </a:lnSpc>
              <a:buFont typeface="Wingdings" pitchFamily="2" charset="2"/>
              <a:buChar char="Ø"/>
            </a:pPr>
            <a:r>
              <a:rPr lang="en-US" b="1" dirty="0"/>
              <a:t>Operations - </a:t>
            </a:r>
            <a:r>
              <a:rPr lang="en-US" dirty="0"/>
              <a:t>Focus on the effectiveness and efficiency of your business operations such as performance goals and securing the organization’s assets against fraud.</a:t>
            </a:r>
          </a:p>
          <a:p>
            <a:pPr lvl="1">
              <a:lnSpc>
                <a:spcPct val="120000"/>
              </a:lnSpc>
              <a:buFont typeface="Wingdings" pitchFamily="2" charset="2"/>
              <a:buChar char="Ø"/>
            </a:pPr>
            <a:r>
              <a:rPr lang="en-US" b="1" dirty="0"/>
              <a:t>Reporting - </a:t>
            </a:r>
            <a:r>
              <a:rPr lang="en-US" dirty="0"/>
              <a:t>Focus on transparency, timeliness and reliability of the organization’s reporting habits for both internal and external financial reporting as well as non-financial reporting. </a:t>
            </a:r>
          </a:p>
          <a:p>
            <a:pPr lvl="1">
              <a:lnSpc>
                <a:spcPct val="120000"/>
              </a:lnSpc>
              <a:buFont typeface="Wingdings" pitchFamily="2" charset="2"/>
              <a:buChar char="Ø"/>
            </a:pPr>
            <a:r>
              <a:rPr lang="en-US" b="1" dirty="0"/>
              <a:t>Compliance - </a:t>
            </a:r>
            <a:r>
              <a:rPr lang="en-US" dirty="0"/>
              <a:t>Focus on adherence to laws and regulations that the organization must comply with. </a:t>
            </a:r>
          </a:p>
        </p:txBody>
      </p:sp>
      <p:sp>
        <p:nvSpPr>
          <p:cNvPr id="15" name="Content Placeholder 2">
            <a:extLst>
              <a:ext uri="{FF2B5EF4-FFF2-40B4-BE49-F238E27FC236}">
                <a16:creationId xmlns:a16="http://schemas.microsoft.com/office/drawing/2014/main" id="{A2C6E6E3-2C9B-3B4B-9C68-1B50E0A359F6}"/>
              </a:ext>
            </a:extLst>
          </p:cNvPr>
          <p:cNvSpPr txBox="1">
            <a:spLocks/>
          </p:cNvSpPr>
          <p:nvPr/>
        </p:nvSpPr>
        <p:spPr>
          <a:xfrm>
            <a:off x="459350" y="4574844"/>
            <a:ext cx="10848975" cy="1797050"/>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ERM – has the following objectives</a:t>
            </a:r>
          </a:p>
          <a:p>
            <a:pPr lvl="1">
              <a:lnSpc>
                <a:spcPct val="120000"/>
              </a:lnSpc>
              <a:buFont typeface="Wingdings" pitchFamily="2" charset="2"/>
              <a:buChar char="Ø"/>
            </a:pPr>
            <a:r>
              <a:rPr lang="en-US" sz="2700" b="1" dirty="0"/>
              <a:t>Strategic</a:t>
            </a:r>
            <a:r>
              <a:rPr lang="en-US" dirty="0"/>
              <a:t> </a:t>
            </a:r>
            <a:r>
              <a:rPr lang="en-US" sz="2700" dirty="0"/>
              <a:t>– High-level goals, aligned with and supporting its mission</a:t>
            </a:r>
          </a:p>
          <a:p>
            <a:pPr lvl="1">
              <a:lnSpc>
                <a:spcPct val="120000"/>
              </a:lnSpc>
              <a:buFont typeface="Wingdings" pitchFamily="2" charset="2"/>
              <a:buChar char="Ø"/>
            </a:pPr>
            <a:r>
              <a:rPr lang="en-US" sz="2700" b="1" dirty="0"/>
              <a:t>Operations – </a:t>
            </a:r>
            <a:r>
              <a:rPr lang="en-US" sz="2700" dirty="0"/>
              <a:t>Effective and efficient use of its resources</a:t>
            </a:r>
          </a:p>
          <a:p>
            <a:pPr lvl="1">
              <a:lnSpc>
                <a:spcPct val="120000"/>
              </a:lnSpc>
              <a:buFont typeface="Wingdings" pitchFamily="2" charset="2"/>
              <a:buChar char="Ø"/>
            </a:pPr>
            <a:r>
              <a:rPr lang="en-US" sz="2700" b="1" dirty="0"/>
              <a:t>Reporting </a:t>
            </a:r>
            <a:r>
              <a:rPr lang="en-US" sz="2700" dirty="0"/>
              <a:t>– Reliability of reporting</a:t>
            </a:r>
          </a:p>
          <a:p>
            <a:pPr lvl="1">
              <a:lnSpc>
                <a:spcPct val="120000"/>
              </a:lnSpc>
              <a:buFont typeface="Wingdings" pitchFamily="2" charset="2"/>
              <a:buChar char="Ø"/>
            </a:pPr>
            <a:r>
              <a:rPr lang="en-US" sz="2700" b="1" dirty="0"/>
              <a:t>Compliance </a:t>
            </a:r>
            <a:r>
              <a:rPr lang="en-US" sz="2700" dirty="0"/>
              <a:t>– compliance with applicable laws and Regulations</a:t>
            </a:r>
          </a:p>
        </p:txBody>
      </p:sp>
      <p:sp>
        <p:nvSpPr>
          <p:cNvPr id="17" name="object 4">
            <a:extLst>
              <a:ext uri="{FF2B5EF4-FFF2-40B4-BE49-F238E27FC236}">
                <a16:creationId xmlns:a16="http://schemas.microsoft.com/office/drawing/2014/main" id="{E58080FC-4911-3644-8406-5BCEBC80AB30}"/>
              </a:ext>
            </a:extLst>
          </p:cNvPr>
          <p:cNvSpPr/>
          <p:nvPr/>
        </p:nvSpPr>
        <p:spPr>
          <a:xfrm>
            <a:off x="11235501" y="6241831"/>
            <a:ext cx="834579" cy="569864"/>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99365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B81B8F-0748-6346-AF9F-5F538AC8D539}"/>
              </a:ext>
            </a:extLst>
          </p:cNvPr>
          <p:cNvSpPr>
            <a:spLocks noGrp="1"/>
          </p:cNvSpPr>
          <p:nvPr>
            <p:ph type="title"/>
          </p:nvPr>
        </p:nvSpPr>
        <p:spPr>
          <a:xfrm>
            <a:off x="589560" y="856180"/>
            <a:ext cx="4560584" cy="1128068"/>
          </a:xfrm>
        </p:spPr>
        <p:txBody>
          <a:bodyPr anchor="ctr">
            <a:normAutofit/>
          </a:bodyPr>
          <a:lstStyle/>
          <a:p>
            <a:r>
              <a:rPr lang="en-US" sz="3100"/>
              <a:t>INTERNAL CONTROL-INTEGRATED FRAMEWORK</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BAF3380A-B128-0C44-AD6C-A3AF2C36A00A}"/>
              </a:ext>
            </a:extLst>
          </p:cNvPr>
          <p:cNvSpPr txBox="1">
            <a:spLocks noGrp="1"/>
          </p:cNvSpPr>
          <p:nvPr>
            <p:ph idx="1"/>
          </p:nvPr>
        </p:nvSpPr>
        <p:spPr>
          <a:xfrm>
            <a:off x="590719" y="2330505"/>
            <a:ext cx="4803112" cy="1909263"/>
          </a:xfrm>
          <a:prstGeom prst="rect">
            <a:avLst/>
          </a:prstGeom>
        </p:spPr>
        <p:txBody>
          <a:bodyPr rtlCol="0" anchor="ctr">
            <a:normAutofit/>
          </a:bodyPr>
          <a:lstStyle/>
          <a:p>
            <a:r>
              <a:rPr lang="en-US" sz="2000" dirty="0"/>
              <a:t>The new internal control framework(2013) has </a:t>
            </a:r>
            <a:r>
              <a:rPr lang="en-US" sz="2000" b="1" dirty="0"/>
              <a:t>5 components(Class of controls) 17 principles (Family of controls) and 87 attributes(Control requirements)</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coso cube">
            <a:extLst>
              <a:ext uri="{FF2B5EF4-FFF2-40B4-BE49-F238E27FC236}">
                <a16:creationId xmlns:a16="http://schemas.microsoft.com/office/drawing/2014/main" id="{6FEA107C-319C-D345-8381-E6D663BD0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42" r="3" b="3"/>
          <a:stretch/>
        </p:blipFill>
        <p:spPr bwMode="auto">
          <a:xfrm>
            <a:off x="6463300" y="1270000"/>
            <a:ext cx="4939897" cy="4788648"/>
          </a:xfrm>
          <a:prstGeom prst="rect">
            <a:avLst/>
          </a:prstGeom>
          <a:noFill/>
          <a:extLst>
            <a:ext uri="{909E8E84-426E-40DD-AFC4-6F175D3DCCD1}">
              <a14:hiddenFill xmlns:a14="http://schemas.microsoft.com/office/drawing/2010/main">
                <a:solidFill>
                  <a:srgbClr val="FFFFFF"/>
                </a:solidFill>
              </a14:hiddenFill>
            </a:ext>
          </a:extLst>
        </p:spPr>
      </p:pic>
      <p:sp>
        <p:nvSpPr>
          <p:cNvPr id="15" name="Content Placeholder 2">
            <a:extLst>
              <a:ext uri="{FF2B5EF4-FFF2-40B4-BE49-F238E27FC236}">
                <a16:creationId xmlns:a16="http://schemas.microsoft.com/office/drawing/2014/main" id="{BBD6F08E-74DD-D44D-939B-5290E5E0AC06}"/>
              </a:ext>
            </a:extLst>
          </p:cNvPr>
          <p:cNvSpPr txBox="1">
            <a:spLocks/>
          </p:cNvSpPr>
          <p:nvPr/>
        </p:nvSpPr>
        <p:spPr>
          <a:xfrm>
            <a:off x="806252" y="4463379"/>
            <a:ext cx="4372046" cy="190926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1600" b="1" dirty="0"/>
              <a:t>Control environment </a:t>
            </a:r>
          </a:p>
          <a:p>
            <a:pPr marL="457200" indent="-457200">
              <a:buFont typeface="+mj-lt"/>
              <a:buAutoNum type="arabicPeriod"/>
            </a:pPr>
            <a:r>
              <a:rPr lang="en-US" sz="1600" b="1" dirty="0"/>
              <a:t>Risk Assessment</a:t>
            </a:r>
          </a:p>
          <a:p>
            <a:pPr marL="457200" indent="-457200">
              <a:buFont typeface="+mj-lt"/>
              <a:buAutoNum type="arabicPeriod"/>
            </a:pPr>
            <a:r>
              <a:rPr lang="en-US" sz="1600" b="1" dirty="0"/>
              <a:t>Control Activities</a:t>
            </a:r>
          </a:p>
          <a:p>
            <a:pPr marL="457200" indent="-457200">
              <a:buFont typeface="+mj-lt"/>
              <a:buAutoNum type="arabicPeriod"/>
            </a:pPr>
            <a:r>
              <a:rPr lang="en-US" sz="1600" b="1" dirty="0"/>
              <a:t>Information and Communication</a:t>
            </a:r>
          </a:p>
          <a:p>
            <a:pPr marL="457200" indent="-457200">
              <a:buFont typeface="+mj-lt"/>
              <a:buAutoNum type="arabicPeriod"/>
            </a:pPr>
            <a:r>
              <a:rPr lang="en-US" sz="1600" b="1" dirty="0"/>
              <a:t>Monitoring</a:t>
            </a:r>
            <a:endParaRPr lang="en-US" sz="1600" dirty="0"/>
          </a:p>
        </p:txBody>
      </p:sp>
      <p:sp>
        <p:nvSpPr>
          <p:cNvPr id="17" name="Title 1">
            <a:extLst>
              <a:ext uri="{FF2B5EF4-FFF2-40B4-BE49-F238E27FC236}">
                <a16:creationId xmlns:a16="http://schemas.microsoft.com/office/drawing/2014/main" id="{4A2972C2-6BCB-9B49-BC0F-C3DDC879180B}"/>
              </a:ext>
            </a:extLst>
          </p:cNvPr>
          <p:cNvSpPr txBox="1">
            <a:spLocks/>
          </p:cNvSpPr>
          <p:nvPr/>
        </p:nvSpPr>
        <p:spPr>
          <a:xfrm>
            <a:off x="355196" y="3856464"/>
            <a:ext cx="4560584" cy="11280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t>Five components to an Internal control system. </a:t>
            </a:r>
            <a:endParaRPr lang="en-US" sz="1800" dirty="0"/>
          </a:p>
        </p:txBody>
      </p:sp>
      <p:sp>
        <p:nvSpPr>
          <p:cNvPr id="19" name="object 4">
            <a:extLst>
              <a:ext uri="{FF2B5EF4-FFF2-40B4-BE49-F238E27FC236}">
                <a16:creationId xmlns:a16="http://schemas.microsoft.com/office/drawing/2014/main" id="{C5DD91D4-5613-F743-A1D2-FE25DA896D85}"/>
              </a:ext>
            </a:extLst>
          </p:cNvPr>
          <p:cNvSpPr/>
          <p:nvPr/>
        </p:nvSpPr>
        <p:spPr>
          <a:xfrm>
            <a:off x="11221601" y="6033034"/>
            <a:ext cx="834579" cy="569864"/>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39835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4953000" y="1615281"/>
            <a:ext cx="5181600" cy="1189037"/>
          </a:xfrm>
          <a:prstGeom prst="rect">
            <a:avLst/>
          </a:prstGeom>
          <a:solidFill>
            <a:srgbClr val="D5A83B"/>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dirty="0">
              <a:solidFill>
                <a:schemeClr val="bg1"/>
              </a:solidFill>
              <a:latin typeface="Arial" pitchFamily="34" charset="0"/>
              <a:cs typeface="Arial" pitchFamily="34" charset="0"/>
            </a:endParaRPr>
          </a:p>
        </p:txBody>
      </p:sp>
      <p:sp>
        <p:nvSpPr>
          <p:cNvPr id="29" name="Rectangle 28"/>
          <p:cNvSpPr/>
          <p:nvPr/>
        </p:nvSpPr>
        <p:spPr bwMode="ltGray">
          <a:xfrm>
            <a:off x="4953000" y="5577680"/>
            <a:ext cx="5181600" cy="533400"/>
          </a:xfrm>
          <a:prstGeom prst="rect">
            <a:avLst/>
          </a:prstGeom>
          <a:solidFill>
            <a:srgbClr val="3C421A"/>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dirty="0">
              <a:solidFill>
                <a:schemeClr val="bg1"/>
              </a:solidFill>
              <a:latin typeface="Arial" pitchFamily="34" charset="0"/>
              <a:cs typeface="Arial" pitchFamily="34" charset="0"/>
            </a:endParaRPr>
          </a:p>
        </p:txBody>
      </p:sp>
      <p:sp>
        <p:nvSpPr>
          <p:cNvPr id="28" name="Rectangle 27"/>
          <p:cNvSpPr/>
          <p:nvPr/>
        </p:nvSpPr>
        <p:spPr bwMode="ltGray">
          <a:xfrm>
            <a:off x="4953000" y="4739480"/>
            <a:ext cx="5181600" cy="762000"/>
          </a:xfrm>
          <a:prstGeom prst="rect">
            <a:avLst/>
          </a:prstGeom>
          <a:solidFill>
            <a:srgbClr val="4D447B"/>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a:solidFill>
                <a:schemeClr val="bg1"/>
              </a:solidFill>
              <a:latin typeface="Arial" pitchFamily="34" charset="0"/>
              <a:cs typeface="Arial" pitchFamily="34" charset="0"/>
            </a:endParaRPr>
          </a:p>
        </p:txBody>
      </p:sp>
      <p:sp>
        <p:nvSpPr>
          <p:cNvPr id="27" name="Rectangle 26"/>
          <p:cNvSpPr/>
          <p:nvPr/>
        </p:nvSpPr>
        <p:spPr bwMode="ltGray">
          <a:xfrm>
            <a:off x="4953000" y="3901280"/>
            <a:ext cx="5181600" cy="762000"/>
          </a:xfrm>
          <a:prstGeom prst="rect">
            <a:avLst/>
          </a:prstGeom>
          <a:solidFill>
            <a:srgbClr val="5488BB"/>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a:solidFill>
                <a:schemeClr val="bg1"/>
              </a:solidFill>
              <a:latin typeface="Arial" pitchFamily="34" charset="0"/>
              <a:cs typeface="Arial" pitchFamily="34" charset="0"/>
            </a:endParaRPr>
          </a:p>
        </p:txBody>
      </p:sp>
      <p:sp>
        <p:nvSpPr>
          <p:cNvPr id="26" name="Rectangle 25"/>
          <p:cNvSpPr/>
          <p:nvPr/>
        </p:nvSpPr>
        <p:spPr bwMode="ltGray">
          <a:xfrm>
            <a:off x="4953000" y="2866295"/>
            <a:ext cx="5181600" cy="914400"/>
          </a:xfrm>
          <a:prstGeom prst="rect">
            <a:avLst/>
          </a:prstGeom>
          <a:solidFill>
            <a:srgbClr val="ADA012"/>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a:solidFill>
                <a:schemeClr val="bg1"/>
              </a:solidFill>
              <a:latin typeface="Arial" pitchFamily="34" charset="0"/>
              <a:cs typeface="Arial" pitchFamily="34" charset="0"/>
            </a:endParaRPr>
          </a:p>
        </p:txBody>
      </p:sp>
      <p:sp>
        <p:nvSpPr>
          <p:cNvPr id="19" name="Rectangle 18"/>
          <p:cNvSpPr/>
          <p:nvPr/>
        </p:nvSpPr>
        <p:spPr bwMode="ltGray">
          <a:xfrm>
            <a:off x="2057402" y="1615280"/>
            <a:ext cx="2362199" cy="436562"/>
          </a:xfrm>
          <a:prstGeom prst="rect">
            <a:avLst/>
          </a:prstGeom>
          <a:solidFill>
            <a:srgbClr val="D5A83B"/>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lgn="ctr">
              <a:spcAft>
                <a:spcPts val="200"/>
              </a:spcAft>
              <a:buClr>
                <a:schemeClr val="bg2"/>
              </a:buClr>
              <a:defRPr/>
            </a:pPr>
            <a:r>
              <a:rPr lang="en-GB" sz="1500" b="1" dirty="0">
                <a:solidFill>
                  <a:schemeClr val="tx1"/>
                </a:solidFill>
                <a:latin typeface="Arial" pitchFamily="34" charset="0"/>
                <a:cs typeface="Arial" pitchFamily="34" charset="0"/>
              </a:rPr>
              <a:t>Control Environment</a:t>
            </a:r>
          </a:p>
        </p:txBody>
      </p:sp>
      <p:sp>
        <p:nvSpPr>
          <p:cNvPr id="20" name="Rectangle 19"/>
          <p:cNvSpPr/>
          <p:nvPr/>
        </p:nvSpPr>
        <p:spPr bwMode="ltGray">
          <a:xfrm>
            <a:off x="2057401" y="2910680"/>
            <a:ext cx="2362200" cy="457200"/>
          </a:xfrm>
          <a:prstGeom prst="rect">
            <a:avLst/>
          </a:prstGeom>
          <a:solidFill>
            <a:srgbClr val="ADA01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lgn="ctr">
              <a:spcAft>
                <a:spcPts val="200"/>
              </a:spcAft>
              <a:buClr>
                <a:schemeClr val="bg2"/>
              </a:buClr>
              <a:defRPr/>
            </a:pPr>
            <a:r>
              <a:rPr lang="en-GB" sz="1500" b="1" dirty="0">
                <a:solidFill>
                  <a:schemeClr val="bg1"/>
                </a:solidFill>
                <a:latin typeface="Arial" pitchFamily="34" charset="0"/>
                <a:cs typeface="Arial" pitchFamily="34" charset="0"/>
              </a:rPr>
              <a:t>Risk Assessment</a:t>
            </a:r>
          </a:p>
        </p:txBody>
      </p:sp>
      <p:sp>
        <p:nvSpPr>
          <p:cNvPr id="21" name="Rectangle 20"/>
          <p:cNvSpPr/>
          <p:nvPr/>
        </p:nvSpPr>
        <p:spPr bwMode="ltGray">
          <a:xfrm>
            <a:off x="2057401" y="3901280"/>
            <a:ext cx="2362199" cy="457200"/>
          </a:xfrm>
          <a:prstGeom prst="rect">
            <a:avLst/>
          </a:prstGeom>
          <a:solidFill>
            <a:srgbClr val="5488BB"/>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lgn="ctr">
              <a:spcAft>
                <a:spcPts val="200"/>
              </a:spcAft>
              <a:buClr>
                <a:schemeClr val="tx1"/>
              </a:buClr>
              <a:defRPr/>
            </a:pPr>
            <a:r>
              <a:rPr lang="en-GB" sz="1500" b="1" dirty="0">
                <a:solidFill>
                  <a:schemeClr val="bg1"/>
                </a:solidFill>
                <a:latin typeface="Arial" pitchFamily="34" charset="0"/>
                <a:cs typeface="Arial" pitchFamily="34" charset="0"/>
              </a:rPr>
              <a:t>Control Activities</a:t>
            </a:r>
          </a:p>
        </p:txBody>
      </p:sp>
      <p:sp>
        <p:nvSpPr>
          <p:cNvPr id="22" name="Rectangle 21"/>
          <p:cNvSpPr/>
          <p:nvPr/>
        </p:nvSpPr>
        <p:spPr bwMode="ltGray">
          <a:xfrm>
            <a:off x="2057401" y="4739480"/>
            <a:ext cx="2362200" cy="457200"/>
          </a:xfrm>
          <a:prstGeom prst="rect">
            <a:avLst/>
          </a:prstGeom>
          <a:solidFill>
            <a:srgbClr val="4D447B"/>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algn="ctr">
              <a:spcAft>
                <a:spcPts val="200"/>
              </a:spcAft>
              <a:buClr>
                <a:schemeClr val="tx1"/>
              </a:buClr>
              <a:defRPr/>
            </a:pPr>
            <a:r>
              <a:rPr lang="en-GB" sz="1500" b="1" dirty="0">
                <a:solidFill>
                  <a:schemeClr val="bg1"/>
                </a:solidFill>
                <a:latin typeface="Arial" pitchFamily="34" charset="0"/>
                <a:cs typeface="Arial" pitchFamily="34" charset="0"/>
              </a:rPr>
              <a:t>Information &amp; Communication</a:t>
            </a:r>
          </a:p>
        </p:txBody>
      </p:sp>
      <p:sp>
        <p:nvSpPr>
          <p:cNvPr id="23" name="Rectangle 22"/>
          <p:cNvSpPr/>
          <p:nvPr/>
        </p:nvSpPr>
        <p:spPr bwMode="ltGray">
          <a:xfrm>
            <a:off x="2057401" y="5577680"/>
            <a:ext cx="2362200" cy="457200"/>
          </a:xfrm>
          <a:prstGeom prst="rect">
            <a:avLst/>
          </a:prstGeom>
          <a:solidFill>
            <a:srgbClr val="3C421A"/>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lgn="ctr">
              <a:spcAft>
                <a:spcPts val="200"/>
              </a:spcAft>
              <a:buClr>
                <a:schemeClr val="tx1"/>
              </a:buClr>
              <a:defRPr/>
            </a:pPr>
            <a:r>
              <a:rPr lang="en-GB" sz="1500" b="1" dirty="0">
                <a:solidFill>
                  <a:schemeClr val="bg1"/>
                </a:solidFill>
                <a:latin typeface="Arial" pitchFamily="34" charset="0"/>
                <a:cs typeface="Arial" pitchFamily="34" charset="0"/>
              </a:rPr>
              <a:t>Monitoring Activities</a:t>
            </a:r>
          </a:p>
        </p:txBody>
      </p:sp>
      <p:sp>
        <p:nvSpPr>
          <p:cNvPr id="25" name="Rectangle 2"/>
          <p:cNvSpPr>
            <a:spLocks noGrp="1"/>
          </p:cNvSpPr>
          <p:nvPr>
            <p:ph type="title"/>
          </p:nvPr>
        </p:nvSpPr>
        <p:spPr>
          <a:xfrm>
            <a:off x="685800" y="609600"/>
            <a:ext cx="8534400" cy="838200"/>
          </a:xfrm>
        </p:spPr>
        <p:txBody>
          <a:bodyPr>
            <a:normAutofit fontScale="90000"/>
          </a:bodyPr>
          <a:lstStyle/>
          <a:p>
            <a:r>
              <a:rPr lang="en-US" dirty="0"/>
              <a:t>Principles of effective internal control</a:t>
            </a:r>
            <a:endParaRPr lang="en-US" dirty="0">
              <a:solidFill>
                <a:srgbClr val="2A5970"/>
              </a:solidFill>
            </a:endParaRPr>
          </a:p>
        </p:txBody>
      </p:sp>
      <p:sp>
        <p:nvSpPr>
          <p:cNvPr id="24" name="TextBox 23"/>
          <p:cNvSpPr txBox="1"/>
          <p:nvPr/>
        </p:nvSpPr>
        <p:spPr>
          <a:xfrm>
            <a:off x="5143500" y="1645840"/>
            <a:ext cx="4953000" cy="1219200"/>
          </a:xfrm>
          <a:prstGeom prst="rect">
            <a:avLst/>
          </a:prstGeom>
          <a:noFill/>
          <a:ln>
            <a:noFill/>
          </a:ln>
        </p:spPr>
        <p:txBody>
          <a:bodyPr lIns="0" tIns="0" rIns="0" bIns="0"/>
          <a:lstStyle/>
          <a:p>
            <a:pPr indent="-274320">
              <a:spcAft>
                <a:spcPts val="200"/>
              </a:spcAft>
              <a:buFont typeface="+mj-lt"/>
              <a:buAutoNum type="arabicPeriod"/>
              <a:defRPr/>
            </a:pPr>
            <a:r>
              <a:rPr lang="en-US" sz="1300" kern="0" dirty="0">
                <a:cs typeface="Arial" pitchFamily="34" charset="0"/>
              </a:rPr>
              <a:t>Demonstrates commitment to integrity and ethical values</a:t>
            </a:r>
          </a:p>
          <a:p>
            <a:pPr indent="-274320">
              <a:spcAft>
                <a:spcPts val="200"/>
              </a:spcAft>
              <a:buFont typeface="+mj-lt"/>
              <a:buAutoNum type="arabicPeriod" startAt="2"/>
              <a:defRPr/>
            </a:pPr>
            <a:r>
              <a:rPr lang="en-US" sz="1300" kern="0" dirty="0">
                <a:cs typeface="Arial" pitchFamily="34" charset="0"/>
              </a:rPr>
              <a:t>Exercises oversight responsibility</a:t>
            </a:r>
          </a:p>
          <a:p>
            <a:pPr indent="-274320">
              <a:spcAft>
                <a:spcPts val="200"/>
              </a:spcAft>
              <a:buFont typeface="+mj-lt"/>
              <a:buAutoNum type="arabicPeriod" startAt="2"/>
              <a:defRPr/>
            </a:pPr>
            <a:r>
              <a:rPr lang="en-US" sz="1300" kern="0" dirty="0">
                <a:cs typeface="Arial" pitchFamily="34" charset="0"/>
              </a:rPr>
              <a:t>Establishes structure, authority and responsibility</a:t>
            </a:r>
          </a:p>
          <a:p>
            <a:pPr indent="-274320">
              <a:spcAft>
                <a:spcPts val="200"/>
              </a:spcAft>
              <a:buFont typeface="+mj-lt"/>
              <a:buAutoNum type="arabicPeriod" startAt="2"/>
              <a:defRPr/>
            </a:pPr>
            <a:r>
              <a:rPr lang="en-US" sz="1300" kern="0" dirty="0">
                <a:cs typeface="Arial" pitchFamily="34" charset="0"/>
              </a:rPr>
              <a:t>Demonstrates commitment to competence</a:t>
            </a:r>
          </a:p>
          <a:p>
            <a:pPr indent="-274320">
              <a:spcAft>
                <a:spcPts val="200"/>
              </a:spcAft>
              <a:buFont typeface="+mj-lt"/>
              <a:buAutoNum type="arabicPeriod" startAt="2"/>
              <a:defRPr/>
            </a:pPr>
            <a:r>
              <a:rPr lang="en-US" sz="1300" kern="0" dirty="0">
                <a:cs typeface="Arial" pitchFamily="34" charset="0"/>
              </a:rPr>
              <a:t>Enforces accountability</a:t>
            </a:r>
          </a:p>
        </p:txBody>
      </p:sp>
      <p:sp>
        <p:nvSpPr>
          <p:cNvPr id="31" name="TextBox 30"/>
          <p:cNvSpPr txBox="1"/>
          <p:nvPr/>
        </p:nvSpPr>
        <p:spPr>
          <a:xfrm>
            <a:off x="5181600" y="2910680"/>
            <a:ext cx="5068888" cy="990600"/>
          </a:xfrm>
          <a:prstGeom prst="rect">
            <a:avLst/>
          </a:prstGeom>
          <a:noFill/>
        </p:spPr>
        <p:txBody>
          <a:bodyPr lIns="0" tIns="0" rIns="0" bIns="0"/>
          <a:lstStyle/>
          <a:p>
            <a:pPr indent="-274320">
              <a:spcAft>
                <a:spcPts val="200"/>
              </a:spcAft>
              <a:buFont typeface="+mj-lt"/>
              <a:buAutoNum type="arabicPeriod" startAt="6"/>
              <a:defRPr/>
            </a:pPr>
            <a:r>
              <a:rPr lang="en-US" sz="1300" kern="0" dirty="0">
                <a:solidFill>
                  <a:schemeClr val="bg1"/>
                </a:solidFill>
                <a:cs typeface="Arial" pitchFamily="34" charset="0"/>
              </a:rPr>
              <a:t>Specifies suitable objectives</a:t>
            </a:r>
          </a:p>
          <a:p>
            <a:pPr indent="-274320">
              <a:spcAft>
                <a:spcPts val="200"/>
              </a:spcAft>
              <a:buFont typeface="+mj-lt"/>
              <a:buAutoNum type="arabicPeriod" startAt="6"/>
              <a:defRPr/>
            </a:pPr>
            <a:r>
              <a:rPr lang="en-US" sz="1300" kern="0" dirty="0">
                <a:solidFill>
                  <a:schemeClr val="bg1"/>
                </a:solidFill>
                <a:cs typeface="Arial" pitchFamily="34" charset="0"/>
              </a:rPr>
              <a:t>Identifies and analyzes risk</a:t>
            </a:r>
          </a:p>
          <a:p>
            <a:pPr indent="-274320">
              <a:spcAft>
                <a:spcPts val="200"/>
              </a:spcAft>
              <a:buFont typeface="+mj-lt"/>
              <a:buAutoNum type="arabicPeriod" startAt="6"/>
              <a:defRPr/>
            </a:pPr>
            <a:r>
              <a:rPr lang="en-US" sz="1300" kern="0" dirty="0">
                <a:solidFill>
                  <a:schemeClr val="bg1"/>
                </a:solidFill>
                <a:cs typeface="Arial" pitchFamily="34" charset="0"/>
              </a:rPr>
              <a:t>Assesses fraud risk</a:t>
            </a:r>
          </a:p>
          <a:p>
            <a:pPr indent="-274320">
              <a:spcAft>
                <a:spcPts val="200"/>
              </a:spcAft>
              <a:buFont typeface="+mj-lt"/>
              <a:buAutoNum type="arabicPeriod" startAt="6"/>
              <a:defRPr/>
            </a:pPr>
            <a:r>
              <a:rPr lang="en-US" sz="1300" kern="0" dirty="0">
                <a:solidFill>
                  <a:schemeClr val="bg1"/>
                </a:solidFill>
                <a:cs typeface="Arial" pitchFamily="34" charset="0"/>
              </a:rPr>
              <a:t>Identifies and analyzes significant change</a:t>
            </a:r>
          </a:p>
        </p:txBody>
      </p:sp>
      <p:sp>
        <p:nvSpPr>
          <p:cNvPr id="33" name="TextBox 32"/>
          <p:cNvSpPr txBox="1"/>
          <p:nvPr/>
        </p:nvSpPr>
        <p:spPr>
          <a:xfrm>
            <a:off x="5181600" y="3977480"/>
            <a:ext cx="4876800" cy="412750"/>
          </a:xfrm>
          <a:prstGeom prst="rect">
            <a:avLst/>
          </a:prstGeom>
          <a:noFill/>
          <a:ln>
            <a:noFill/>
          </a:ln>
        </p:spPr>
        <p:txBody>
          <a:bodyPr lIns="0" tIns="0" rIns="0" bIns="0"/>
          <a:lstStyle/>
          <a:p>
            <a:pPr indent="-274320">
              <a:spcAft>
                <a:spcPts val="200"/>
              </a:spcAft>
              <a:buFont typeface="+mj-lt"/>
              <a:buAutoNum type="arabicPeriod" startAt="10"/>
              <a:defRPr/>
            </a:pPr>
            <a:r>
              <a:rPr lang="en-US" sz="1300" kern="0" dirty="0">
                <a:solidFill>
                  <a:srgbClr val="FFFFFF"/>
                </a:solidFill>
                <a:cs typeface="Arial" pitchFamily="34" charset="0"/>
              </a:rPr>
              <a:t>Selects and develops control activities</a:t>
            </a:r>
          </a:p>
          <a:p>
            <a:pPr indent="-274320">
              <a:spcAft>
                <a:spcPts val="200"/>
              </a:spcAft>
              <a:defRPr/>
            </a:pPr>
            <a:r>
              <a:rPr lang="en-US" sz="1300" kern="0" dirty="0">
                <a:solidFill>
                  <a:srgbClr val="FFFFFF"/>
                </a:solidFill>
                <a:cs typeface="Arial" pitchFamily="34" charset="0"/>
              </a:rPr>
              <a:t>11.  Selects and develops general controls over technology</a:t>
            </a:r>
          </a:p>
          <a:p>
            <a:pPr indent="-274320">
              <a:spcAft>
                <a:spcPts val="200"/>
              </a:spcAft>
              <a:buFont typeface="+mj-lt"/>
              <a:buAutoNum type="arabicPeriod" startAt="12"/>
              <a:defRPr/>
            </a:pPr>
            <a:r>
              <a:rPr lang="en-US" sz="1300" kern="0" dirty="0">
                <a:solidFill>
                  <a:srgbClr val="FFFFFF"/>
                </a:solidFill>
                <a:cs typeface="Arial" pitchFamily="34" charset="0"/>
              </a:rPr>
              <a:t>Deploys through policies and procedures</a:t>
            </a:r>
          </a:p>
        </p:txBody>
      </p:sp>
      <p:sp>
        <p:nvSpPr>
          <p:cNvPr id="34" name="TextBox 33"/>
          <p:cNvSpPr txBox="1"/>
          <p:nvPr/>
        </p:nvSpPr>
        <p:spPr>
          <a:xfrm>
            <a:off x="5181600" y="4815680"/>
            <a:ext cx="4648200" cy="651460"/>
          </a:xfrm>
          <a:prstGeom prst="rect">
            <a:avLst/>
          </a:prstGeom>
          <a:noFill/>
        </p:spPr>
        <p:txBody>
          <a:bodyPr lIns="0" tIns="0" rIns="0" bIns="0">
            <a:spAutoFit/>
          </a:bodyPr>
          <a:lstStyle/>
          <a:p>
            <a:pPr indent="-274320">
              <a:spcAft>
                <a:spcPts val="200"/>
              </a:spcAft>
              <a:buFont typeface="+mj-lt"/>
              <a:buAutoNum type="arabicPeriod" startAt="13"/>
              <a:defRPr/>
            </a:pPr>
            <a:r>
              <a:rPr lang="en-US" sz="1300" dirty="0">
                <a:solidFill>
                  <a:schemeClr val="bg1"/>
                </a:solidFill>
                <a:cs typeface="Arial" pitchFamily="34" charset="0"/>
              </a:rPr>
              <a:t>Uses relevant information</a:t>
            </a:r>
          </a:p>
          <a:p>
            <a:pPr indent="-274320">
              <a:spcAft>
                <a:spcPts val="200"/>
              </a:spcAft>
              <a:buFont typeface="+mj-lt"/>
              <a:buAutoNum type="arabicPeriod" startAt="13"/>
              <a:defRPr/>
            </a:pPr>
            <a:r>
              <a:rPr lang="en-US" sz="1300" dirty="0">
                <a:solidFill>
                  <a:schemeClr val="bg1"/>
                </a:solidFill>
                <a:cs typeface="Arial" pitchFamily="34" charset="0"/>
              </a:rPr>
              <a:t>Communicates internally</a:t>
            </a:r>
          </a:p>
          <a:p>
            <a:pPr indent="-274320">
              <a:spcAft>
                <a:spcPts val="200"/>
              </a:spcAft>
              <a:buFont typeface="+mj-lt"/>
              <a:buAutoNum type="arabicPeriod" startAt="13"/>
              <a:defRPr/>
            </a:pPr>
            <a:r>
              <a:rPr lang="en-US" sz="1300" dirty="0">
                <a:solidFill>
                  <a:schemeClr val="bg1"/>
                </a:solidFill>
                <a:cs typeface="Arial" pitchFamily="34" charset="0"/>
              </a:rPr>
              <a:t>Communicates externally</a:t>
            </a:r>
          </a:p>
        </p:txBody>
      </p:sp>
      <p:sp>
        <p:nvSpPr>
          <p:cNvPr id="35" name="TextBox 34"/>
          <p:cNvSpPr txBox="1"/>
          <p:nvPr/>
        </p:nvSpPr>
        <p:spPr>
          <a:xfrm>
            <a:off x="5181600" y="5653880"/>
            <a:ext cx="5029200" cy="274638"/>
          </a:xfrm>
          <a:prstGeom prst="rect">
            <a:avLst/>
          </a:prstGeom>
          <a:noFill/>
        </p:spPr>
        <p:txBody>
          <a:bodyPr lIns="0" tIns="0" rIns="0" bIns="0"/>
          <a:lstStyle/>
          <a:p>
            <a:pPr indent="-274320">
              <a:spcAft>
                <a:spcPts val="200"/>
              </a:spcAft>
              <a:buFont typeface="+mj-lt"/>
              <a:buAutoNum type="arabicPeriod" startAt="16"/>
              <a:defRPr/>
            </a:pPr>
            <a:r>
              <a:rPr lang="en-US" sz="1300" dirty="0">
                <a:solidFill>
                  <a:schemeClr val="bg1"/>
                </a:solidFill>
                <a:cs typeface="Arial" pitchFamily="34" charset="0"/>
              </a:rPr>
              <a:t>Conducts ongoing and/or separate evaluations</a:t>
            </a:r>
          </a:p>
          <a:p>
            <a:pPr indent="-274320">
              <a:spcAft>
                <a:spcPts val="200"/>
              </a:spcAft>
              <a:buFont typeface="+mj-lt"/>
              <a:buAutoNum type="arabicPeriod" startAt="16"/>
              <a:defRPr/>
            </a:pPr>
            <a:r>
              <a:rPr lang="en-US" sz="1300" dirty="0">
                <a:solidFill>
                  <a:schemeClr val="bg1"/>
                </a:solidFill>
                <a:cs typeface="Arial" pitchFamily="34" charset="0"/>
              </a:rPr>
              <a:t>Evaluates and communicates deficiencies</a:t>
            </a:r>
          </a:p>
        </p:txBody>
      </p:sp>
      <p:sp>
        <p:nvSpPr>
          <p:cNvPr id="2" name="TextBox 1">
            <a:extLst>
              <a:ext uri="{FF2B5EF4-FFF2-40B4-BE49-F238E27FC236}">
                <a16:creationId xmlns:a16="http://schemas.microsoft.com/office/drawing/2014/main" id="{F041680D-04FE-9140-B458-E205985CE826}"/>
              </a:ext>
            </a:extLst>
          </p:cNvPr>
          <p:cNvSpPr txBox="1"/>
          <p:nvPr/>
        </p:nvSpPr>
        <p:spPr>
          <a:xfrm>
            <a:off x="1906532" y="2080587"/>
            <a:ext cx="2663934" cy="338554"/>
          </a:xfrm>
          <a:prstGeom prst="rect">
            <a:avLst/>
          </a:prstGeom>
          <a:noFill/>
        </p:spPr>
        <p:txBody>
          <a:bodyPr wrap="none" rtlCol="0">
            <a:spAutoFit/>
          </a:bodyPr>
          <a:lstStyle/>
          <a:p>
            <a:r>
              <a:rPr lang="en-US" sz="1600" dirty="0"/>
              <a:t>5 principles, and 20 attributes</a:t>
            </a:r>
          </a:p>
        </p:txBody>
      </p:sp>
      <p:sp>
        <p:nvSpPr>
          <p:cNvPr id="3" name="TextBox 2">
            <a:extLst>
              <a:ext uri="{FF2B5EF4-FFF2-40B4-BE49-F238E27FC236}">
                <a16:creationId xmlns:a16="http://schemas.microsoft.com/office/drawing/2014/main" id="{BC16CDF4-B651-B748-8699-684C1BD6BC9E}"/>
              </a:ext>
            </a:extLst>
          </p:cNvPr>
          <p:cNvSpPr txBox="1"/>
          <p:nvPr/>
        </p:nvSpPr>
        <p:spPr>
          <a:xfrm>
            <a:off x="1906532" y="3372226"/>
            <a:ext cx="2663934" cy="338554"/>
          </a:xfrm>
          <a:prstGeom prst="rect">
            <a:avLst/>
          </a:prstGeom>
          <a:noFill/>
        </p:spPr>
        <p:txBody>
          <a:bodyPr wrap="none" rtlCol="0">
            <a:spAutoFit/>
          </a:bodyPr>
          <a:lstStyle/>
          <a:p>
            <a:r>
              <a:rPr lang="en-US" sz="1600" dirty="0"/>
              <a:t>4 principles, and 27 attributes</a:t>
            </a:r>
          </a:p>
        </p:txBody>
      </p:sp>
      <p:sp>
        <p:nvSpPr>
          <p:cNvPr id="4" name="TextBox 3">
            <a:extLst>
              <a:ext uri="{FF2B5EF4-FFF2-40B4-BE49-F238E27FC236}">
                <a16:creationId xmlns:a16="http://schemas.microsoft.com/office/drawing/2014/main" id="{782F1408-948E-BA4B-97CF-2121B6D99C28}"/>
              </a:ext>
            </a:extLst>
          </p:cNvPr>
          <p:cNvSpPr txBox="1"/>
          <p:nvPr/>
        </p:nvSpPr>
        <p:spPr>
          <a:xfrm>
            <a:off x="1834660" y="4320965"/>
            <a:ext cx="2663934" cy="338554"/>
          </a:xfrm>
          <a:prstGeom prst="rect">
            <a:avLst/>
          </a:prstGeom>
          <a:noFill/>
        </p:spPr>
        <p:txBody>
          <a:bodyPr wrap="none" rtlCol="0">
            <a:spAutoFit/>
          </a:bodyPr>
          <a:lstStyle/>
          <a:p>
            <a:r>
              <a:rPr lang="en-US" sz="1600" dirty="0"/>
              <a:t>3 principles, and 16 attributes</a:t>
            </a:r>
          </a:p>
        </p:txBody>
      </p:sp>
      <p:sp>
        <p:nvSpPr>
          <p:cNvPr id="6" name="TextBox 5">
            <a:extLst>
              <a:ext uri="{FF2B5EF4-FFF2-40B4-BE49-F238E27FC236}">
                <a16:creationId xmlns:a16="http://schemas.microsoft.com/office/drawing/2014/main" id="{E93C49A0-9A31-EA47-A8AE-5A8AB2D8E8AE}"/>
              </a:ext>
            </a:extLst>
          </p:cNvPr>
          <p:cNvSpPr txBox="1"/>
          <p:nvPr/>
        </p:nvSpPr>
        <p:spPr>
          <a:xfrm>
            <a:off x="1834660" y="5150493"/>
            <a:ext cx="2663934" cy="338554"/>
          </a:xfrm>
          <a:prstGeom prst="rect">
            <a:avLst/>
          </a:prstGeom>
          <a:noFill/>
        </p:spPr>
        <p:txBody>
          <a:bodyPr wrap="none" rtlCol="0">
            <a:spAutoFit/>
          </a:bodyPr>
          <a:lstStyle/>
          <a:p>
            <a:r>
              <a:rPr lang="en-US" sz="1600" dirty="0"/>
              <a:t>3 principles, and 14 attributes</a:t>
            </a:r>
          </a:p>
        </p:txBody>
      </p:sp>
      <p:sp>
        <p:nvSpPr>
          <p:cNvPr id="7" name="TextBox 6">
            <a:extLst>
              <a:ext uri="{FF2B5EF4-FFF2-40B4-BE49-F238E27FC236}">
                <a16:creationId xmlns:a16="http://schemas.microsoft.com/office/drawing/2014/main" id="{0068FCCF-3927-F542-A273-86CE948036EC}"/>
              </a:ext>
            </a:extLst>
          </p:cNvPr>
          <p:cNvSpPr txBox="1"/>
          <p:nvPr/>
        </p:nvSpPr>
        <p:spPr>
          <a:xfrm>
            <a:off x="1861261" y="5999790"/>
            <a:ext cx="2663934" cy="338554"/>
          </a:xfrm>
          <a:prstGeom prst="rect">
            <a:avLst/>
          </a:prstGeom>
          <a:noFill/>
        </p:spPr>
        <p:txBody>
          <a:bodyPr wrap="none" rtlCol="0">
            <a:spAutoFit/>
          </a:bodyPr>
          <a:lstStyle/>
          <a:p>
            <a:r>
              <a:rPr lang="en-US" sz="1600" dirty="0"/>
              <a:t>2 principles, and 10 attributes</a:t>
            </a:r>
          </a:p>
        </p:txBody>
      </p:sp>
      <p:sp>
        <p:nvSpPr>
          <p:cNvPr id="8" name="TextBox 7">
            <a:extLst>
              <a:ext uri="{FF2B5EF4-FFF2-40B4-BE49-F238E27FC236}">
                <a16:creationId xmlns:a16="http://schemas.microsoft.com/office/drawing/2014/main" id="{311CB7E9-E016-2E41-A47E-E3945089FAD6}"/>
              </a:ext>
            </a:extLst>
          </p:cNvPr>
          <p:cNvSpPr txBox="1"/>
          <p:nvPr/>
        </p:nvSpPr>
        <p:spPr>
          <a:xfrm>
            <a:off x="140678" y="6437288"/>
            <a:ext cx="4628270" cy="646331"/>
          </a:xfrm>
          <a:prstGeom prst="rect">
            <a:avLst/>
          </a:prstGeom>
          <a:noFill/>
        </p:spPr>
        <p:txBody>
          <a:bodyPr wrap="square" rtlCol="0">
            <a:spAutoFit/>
          </a:bodyPr>
          <a:lstStyle/>
          <a:p>
            <a:r>
              <a:rPr lang="en-US" dirty="0">
                <a:hlinkClick r:id="rId3"/>
              </a:rPr>
              <a:t>https://www.coso.org/Pages/ic.aspx</a:t>
            </a:r>
            <a:endParaRPr lang="en-US" dirty="0"/>
          </a:p>
          <a:p>
            <a:endParaRPr lang="en-US" dirty="0"/>
          </a:p>
        </p:txBody>
      </p:sp>
      <p:sp>
        <p:nvSpPr>
          <p:cNvPr id="30" name="object 4">
            <a:extLst>
              <a:ext uri="{FF2B5EF4-FFF2-40B4-BE49-F238E27FC236}">
                <a16:creationId xmlns:a16="http://schemas.microsoft.com/office/drawing/2014/main" id="{D3BC402D-ABC7-8A4A-B883-1B6C4A7F066F}"/>
              </a:ext>
            </a:extLst>
          </p:cNvPr>
          <p:cNvSpPr/>
          <p:nvPr/>
        </p:nvSpPr>
        <p:spPr>
          <a:xfrm>
            <a:off x="11235501" y="6241831"/>
            <a:ext cx="834579" cy="569864"/>
          </a:xfrm>
          <a:prstGeom prst="rect">
            <a:avLst/>
          </a:prstGeom>
          <a:blipFill>
            <a:blip r:embed="rId4" cstate="print"/>
            <a:stretch>
              <a:fillRect/>
            </a:stretch>
          </a:blipFill>
        </p:spPr>
        <p:txBody>
          <a:bodyPr wrap="square" lIns="0" tIns="0" rIns="0" bIns="0" rtlCol="0"/>
          <a:lstStyle/>
          <a:p>
            <a:endParaRPr dirty="0"/>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CE38-4DAE-2546-9E81-6BA553DA9847}"/>
              </a:ext>
            </a:extLst>
          </p:cNvPr>
          <p:cNvSpPr>
            <a:spLocks noGrp="1"/>
          </p:cNvSpPr>
          <p:nvPr>
            <p:ph type="title"/>
          </p:nvPr>
        </p:nvSpPr>
        <p:spPr/>
        <p:txBody>
          <a:bodyPr/>
          <a:lstStyle/>
          <a:p>
            <a:r>
              <a:rPr lang="en-US" dirty="0"/>
              <a:t>Control Examples</a:t>
            </a:r>
          </a:p>
        </p:txBody>
      </p:sp>
      <p:sp>
        <p:nvSpPr>
          <p:cNvPr id="3" name="Content Placeholder 2">
            <a:extLst>
              <a:ext uri="{FF2B5EF4-FFF2-40B4-BE49-F238E27FC236}">
                <a16:creationId xmlns:a16="http://schemas.microsoft.com/office/drawing/2014/main" id="{22F87833-ABB0-BC4E-AA53-09F40F12A6A7}"/>
              </a:ext>
            </a:extLst>
          </p:cNvPr>
          <p:cNvSpPr>
            <a:spLocks noGrp="1"/>
          </p:cNvSpPr>
          <p:nvPr>
            <p:ph idx="1"/>
          </p:nvPr>
        </p:nvSpPr>
        <p:spPr/>
        <p:txBody>
          <a:bodyPr/>
          <a:lstStyle/>
          <a:p>
            <a:r>
              <a:rPr lang="en-US" dirty="0"/>
              <a:t>Establish Responsibilities</a:t>
            </a:r>
          </a:p>
          <a:p>
            <a:pPr lvl="1"/>
            <a:r>
              <a:rPr lang="en-US" dirty="0"/>
              <a:t>Tasks should be clearly established, assigned to individuals in order to determine faults.</a:t>
            </a:r>
          </a:p>
          <a:p>
            <a:pPr lvl="1"/>
            <a:r>
              <a:rPr lang="en-US" dirty="0"/>
              <a:t>Process owner and reviewer must be different</a:t>
            </a:r>
          </a:p>
          <a:p>
            <a:pPr lvl="2"/>
            <a:r>
              <a:rPr lang="en-US" dirty="0"/>
              <a:t>SODs controls</a:t>
            </a:r>
          </a:p>
          <a:p>
            <a:r>
              <a:rPr lang="en-US" dirty="0"/>
              <a:t>Maintain Adequate Records</a:t>
            </a:r>
          </a:p>
          <a:p>
            <a:pPr lvl="1"/>
            <a:r>
              <a:rPr lang="en-US" dirty="0"/>
              <a:t>Detailed Records</a:t>
            </a:r>
          </a:p>
          <a:p>
            <a:pPr lvl="1"/>
            <a:r>
              <a:rPr lang="en-US" dirty="0"/>
              <a:t>Use of Chart of Accounts</a:t>
            </a:r>
          </a:p>
        </p:txBody>
      </p:sp>
    </p:spTree>
    <p:extLst>
      <p:ext uri="{BB962C8B-B14F-4D97-AF65-F5344CB8AC3E}">
        <p14:creationId xmlns:p14="http://schemas.microsoft.com/office/powerpoint/2010/main" val="172609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965" y="571500"/>
            <a:ext cx="8458200" cy="1066800"/>
          </a:xfrm>
        </p:spPr>
        <p:txBody>
          <a:bodyPr>
            <a:normAutofit/>
          </a:bodyPr>
          <a:lstStyle/>
          <a:p>
            <a:r>
              <a:rPr lang="en-CA" dirty="0"/>
              <a:t>SAMPLE MAPPING</a:t>
            </a:r>
          </a:p>
        </p:txBody>
      </p:sp>
      <p:sp>
        <p:nvSpPr>
          <p:cNvPr id="13" name="Content Placeholder 2"/>
          <p:cNvSpPr txBox="1">
            <a:spLocks/>
          </p:cNvSpPr>
          <p:nvPr/>
        </p:nvSpPr>
        <p:spPr bwMode="auto">
          <a:xfrm>
            <a:off x="3352800" y="2133600"/>
            <a:ext cx="3276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eaLnBrk="0" fontAlgn="base" hangingPunct="0">
              <a:spcAft>
                <a:spcPts val="900"/>
              </a:spcAft>
              <a:buClr>
                <a:srgbClr val="2A5970"/>
              </a:buClr>
              <a:buFont typeface="Georgia" pitchFamily="18" charset="0"/>
              <a:buChar char="•"/>
              <a:defRPr/>
            </a:pPr>
            <a:endParaRPr lang="en-US" dirty="0">
              <a:solidFill>
                <a:srgbClr val="2A5970"/>
              </a:solidFill>
              <a:cs typeface="Arial" pitchFamily="34" charset="0"/>
            </a:endParaRPr>
          </a:p>
        </p:txBody>
      </p:sp>
      <p:sp>
        <p:nvSpPr>
          <p:cNvPr id="14" name="Rectangle 13"/>
          <p:cNvSpPr/>
          <p:nvPr/>
        </p:nvSpPr>
        <p:spPr bwMode="ltGray">
          <a:xfrm>
            <a:off x="3352800" y="1709530"/>
            <a:ext cx="6934200" cy="609600"/>
          </a:xfrm>
          <a:prstGeom prst="rect">
            <a:avLst/>
          </a:prstGeom>
          <a:solidFill>
            <a:srgbClr val="D5A83B"/>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lgn="ctr">
              <a:spcAft>
                <a:spcPts val="200"/>
              </a:spcAft>
              <a:buClr>
                <a:schemeClr val="bg2"/>
              </a:buClr>
              <a:defRPr/>
            </a:pPr>
            <a:r>
              <a:rPr lang="en-GB" b="1" dirty="0">
                <a:solidFill>
                  <a:schemeClr val="tx1"/>
                </a:solidFill>
                <a:latin typeface="Arial" pitchFamily="34" charset="0"/>
                <a:cs typeface="Arial" pitchFamily="34" charset="0"/>
              </a:rPr>
              <a:t>Control Environment</a:t>
            </a:r>
          </a:p>
        </p:txBody>
      </p:sp>
      <p:sp>
        <p:nvSpPr>
          <p:cNvPr id="15" name="Rectangle 14"/>
          <p:cNvSpPr/>
          <p:nvPr/>
        </p:nvSpPr>
        <p:spPr bwMode="ltGray">
          <a:xfrm>
            <a:off x="3352800" y="2547730"/>
            <a:ext cx="6934200" cy="762000"/>
          </a:xfrm>
          <a:prstGeom prst="rect">
            <a:avLst/>
          </a:prstGeom>
          <a:solidFill>
            <a:srgbClr val="D5A83B"/>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225425" indent="-225425"/>
            <a:r>
              <a:rPr lang="en-US" dirty="0">
                <a:solidFill>
                  <a:schemeClr val="tx1"/>
                </a:solidFill>
                <a:latin typeface="Arial" pitchFamily="34" charset="0"/>
                <a:cs typeface="Arial" pitchFamily="34" charset="0"/>
              </a:rPr>
              <a:t>1. The organization demonstrates a commitment to integrity and ethical values. </a:t>
            </a:r>
          </a:p>
        </p:txBody>
      </p:sp>
      <p:sp>
        <p:nvSpPr>
          <p:cNvPr id="16" name="Content Placeholder 2"/>
          <p:cNvSpPr txBox="1">
            <a:spLocks/>
          </p:cNvSpPr>
          <p:nvPr/>
        </p:nvSpPr>
        <p:spPr bwMode="auto">
          <a:xfrm>
            <a:off x="1905000" y="2133600"/>
            <a:ext cx="1371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eaLnBrk="0" fontAlgn="base" hangingPunct="0">
              <a:spcAft>
                <a:spcPts val="900"/>
              </a:spcAft>
              <a:buClr>
                <a:srgbClr val="2A5970"/>
              </a:buClr>
              <a:buFont typeface="Georgia" pitchFamily="18" charset="0"/>
              <a:buChar char="•"/>
              <a:defRPr/>
            </a:pPr>
            <a:endParaRPr lang="en-US" dirty="0">
              <a:solidFill>
                <a:srgbClr val="2A5970"/>
              </a:solidFill>
              <a:cs typeface="Arial" pitchFamily="34" charset="0"/>
            </a:endParaRPr>
          </a:p>
        </p:txBody>
      </p:sp>
      <p:sp>
        <p:nvSpPr>
          <p:cNvPr id="17" name="Content Placeholder 2"/>
          <p:cNvSpPr txBox="1">
            <a:spLocks/>
          </p:cNvSpPr>
          <p:nvPr/>
        </p:nvSpPr>
        <p:spPr bwMode="auto">
          <a:xfrm>
            <a:off x="1066800" y="1785730"/>
            <a:ext cx="2286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3" indent="-17463" algn="ctr" eaLnBrk="0" fontAlgn="base" hangingPunct="0">
              <a:spcAft>
                <a:spcPts val="900"/>
              </a:spcAft>
              <a:buClr>
                <a:srgbClr val="2A5970"/>
              </a:buClr>
              <a:defRPr/>
            </a:pPr>
            <a:r>
              <a:rPr lang="en-US" dirty="0">
                <a:solidFill>
                  <a:srgbClr val="2A5970"/>
                </a:solidFill>
                <a:cs typeface="Arial" pitchFamily="34" charset="0"/>
              </a:rPr>
              <a:t>Component</a:t>
            </a:r>
          </a:p>
          <a:p>
            <a:pPr marL="17463" indent="-17463" algn="ctr" eaLnBrk="0" fontAlgn="base" hangingPunct="0">
              <a:spcAft>
                <a:spcPts val="900"/>
              </a:spcAft>
              <a:buClr>
                <a:srgbClr val="2A5970"/>
              </a:buClr>
              <a:defRPr/>
            </a:pPr>
            <a:endParaRPr lang="en-US" dirty="0">
              <a:solidFill>
                <a:srgbClr val="2A5970"/>
              </a:solidFill>
              <a:cs typeface="Arial" pitchFamily="34" charset="0"/>
            </a:endParaRPr>
          </a:p>
          <a:p>
            <a:pPr marL="17463" indent="-17463" algn="ctr" eaLnBrk="0" fontAlgn="base" hangingPunct="0">
              <a:spcAft>
                <a:spcPts val="900"/>
              </a:spcAft>
              <a:buClr>
                <a:srgbClr val="2A5970"/>
              </a:buClr>
              <a:defRPr/>
            </a:pPr>
            <a:r>
              <a:rPr lang="en-US" dirty="0">
                <a:solidFill>
                  <a:srgbClr val="2A5970"/>
                </a:solidFill>
                <a:cs typeface="Arial" pitchFamily="34" charset="0"/>
              </a:rPr>
              <a:t>Principle</a:t>
            </a:r>
          </a:p>
          <a:p>
            <a:pPr marL="365125" indent="-255588" eaLnBrk="0" fontAlgn="base" hangingPunct="0">
              <a:spcAft>
                <a:spcPts val="900"/>
              </a:spcAft>
              <a:buClr>
                <a:srgbClr val="2A5970"/>
              </a:buClr>
              <a:defRPr/>
            </a:pPr>
            <a:endParaRPr lang="en-US" dirty="0">
              <a:solidFill>
                <a:srgbClr val="2A5970"/>
              </a:solidFill>
              <a:cs typeface="Arial" pitchFamily="34" charset="0"/>
            </a:endParaRPr>
          </a:p>
          <a:p>
            <a:pPr marL="365125" indent="-255588" eaLnBrk="0" fontAlgn="base" hangingPunct="0">
              <a:spcAft>
                <a:spcPts val="900"/>
              </a:spcAft>
              <a:buClr>
                <a:srgbClr val="2A5970"/>
              </a:buClr>
              <a:defRPr/>
            </a:pPr>
            <a:endParaRPr lang="en-US" dirty="0">
              <a:solidFill>
                <a:srgbClr val="2A5970"/>
              </a:solidFill>
              <a:cs typeface="Arial" pitchFamily="34" charset="0"/>
            </a:endParaRPr>
          </a:p>
          <a:p>
            <a:pPr marL="365125" indent="-255588" eaLnBrk="0" fontAlgn="base" hangingPunct="0">
              <a:spcAft>
                <a:spcPts val="900"/>
              </a:spcAft>
              <a:buClr>
                <a:srgbClr val="2A5970"/>
              </a:buClr>
              <a:defRPr/>
            </a:pPr>
            <a:endParaRPr lang="en-US" dirty="0">
              <a:solidFill>
                <a:srgbClr val="2A5970"/>
              </a:solidFill>
              <a:cs typeface="Arial" pitchFamily="34" charset="0"/>
            </a:endParaRPr>
          </a:p>
          <a:p>
            <a:pPr marL="17463" indent="-17463" algn="ctr" eaLnBrk="0" fontAlgn="base" hangingPunct="0">
              <a:spcAft>
                <a:spcPts val="900"/>
              </a:spcAft>
              <a:buClr>
                <a:srgbClr val="2A5970"/>
              </a:buClr>
              <a:defRPr/>
            </a:pPr>
            <a:r>
              <a:rPr lang="en-US" dirty="0">
                <a:solidFill>
                  <a:srgbClr val="2A5970"/>
                </a:solidFill>
                <a:cs typeface="Arial" pitchFamily="34" charset="0"/>
              </a:rPr>
              <a:t>Controls embedded in other components may effect this principle</a:t>
            </a:r>
          </a:p>
        </p:txBody>
      </p:sp>
      <p:sp>
        <p:nvSpPr>
          <p:cNvPr id="18" name="Rectangle 17"/>
          <p:cNvSpPr/>
          <p:nvPr/>
        </p:nvSpPr>
        <p:spPr bwMode="ltGray">
          <a:xfrm>
            <a:off x="3352800" y="3538330"/>
            <a:ext cx="2286000" cy="2667000"/>
          </a:xfrm>
          <a:prstGeom prst="rect">
            <a:avLst/>
          </a:prstGeom>
          <a:solidFill>
            <a:srgbClr val="F8DD3A"/>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52388" indent="6350"/>
            <a:r>
              <a:rPr lang="en-US" sz="1700" dirty="0">
                <a:solidFill>
                  <a:schemeClr val="tx1"/>
                </a:solidFill>
                <a:latin typeface="Arial" pitchFamily="34" charset="0"/>
                <a:cs typeface="Arial" pitchFamily="34" charset="0"/>
              </a:rPr>
              <a:t>Human Resources review employees’ confirmations to assess whether standards of conduct are understood and adhered to by staff across the entity</a:t>
            </a:r>
          </a:p>
          <a:p>
            <a:pPr marL="52388" indent="6350" algn="ctr"/>
            <a:endParaRPr lang="en-US" sz="1700" dirty="0">
              <a:solidFill>
                <a:schemeClr val="tx1"/>
              </a:solidFill>
              <a:latin typeface="Arial" pitchFamily="34" charset="0"/>
              <a:cs typeface="Arial" pitchFamily="34" charset="0"/>
            </a:endParaRPr>
          </a:p>
          <a:p>
            <a:pPr marL="52388" indent="6350" algn="ctr"/>
            <a:r>
              <a:rPr lang="en-US" sz="1700" i="1" dirty="0">
                <a:solidFill>
                  <a:schemeClr val="tx1"/>
                </a:solidFill>
                <a:latin typeface="Arial" pitchFamily="34" charset="0"/>
                <a:cs typeface="Arial" pitchFamily="34" charset="0"/>
              </a:rPr>
              <a:t>Control Environment</a:t>
            </a:r>
          </a:p>
        </p:txBody>
      </p:sp>
      <p:sp>
        <p:nvSpPr>
          <p:cNvPr id="19" name="Rectangle 18"/>
          <p:cNvSpPr/>
          <p:nvPr/>
        </p:nvSpPr>
        <p:spPr bwMode="ltGray">
          <a:xfrm>
            <a:off x="5715000" y="3538330"/>
            <a:ext cx="2286000" cy="2667000"/>
          </a:xfrm>
          <a:prstGeom prst="rect">
            <a:avLst/>
          </a:prstGeom>
          <a:solidFill>
            <a:srgbClr val="F8DD3A"/>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marL="52388" indent="6350"/>
            <a:r>
              <a:rPr lang="en-US" sz="1700" dirty="0">
                <a:solidFill>
                  <a:schemeClr val="tx1"/>
                </a:solidFill>
                <a:latin typeface="Arial" pitchFamily="34" charset="0"/>
                <a:cs typeface="Arial" pitchFamily="34" charset="0"/>
              </a:rPr>
              <a:t>Management obtains and reviews data and information underlying potential deviations captured in whistleblower hot-line to assess quality of information</a:t>
            </a:r>
          </a:p>
          <a:p>
            <a:pPr marL="52388" indent="6350" algn="ctr"/>
            <a:r>
              <a:rPr lang="en-US" sz="1700" i="1" dirty="0">
                <a:solidFill>
                  <a:schemeClr val="tx1"/>
                </a:solidFill>
                <a:latin typeface="Arial" pitchFamily="34" charset="0"/>
                <a:cs typeface="Arial" pitchFamily="34" charset="0"/>
              </a:rPr>
              <a:t>Information &amp; Communication</a:t>
            </a:r>
          </a:p>
        </p:txBody>
      </p:sp>
      <p:sp>
        <p:nvSpPr>
          <p:cNvPr id="20" name="Rectangle 19"/>
          <p:cNvSpPr/>
          <p:nvPr/>
        </p:nvSpPr>
        <p:spPr bwMode="ltGray">
          <a:xfrm>
            <a:off x="8077200" y="3538330"/>
            <a:ext cx="2194560" cy="2667000"/>
          </a:xfrm>
          <a:prstGeom prst="rect">
            <a:avLst/>
          </a:prstGeom>
          <a:solidFill>
            <a:srgbClr val="F8DD3A"/>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45720" rIns="36576" anchor="t"/>
          <a:lstStyle/>
          <a:p>
            <a:pPr marL="52388" indent="6350"/>
            <a:r>
              <a:rPr lang="en-US" sz="1700" dirty="0">
                <a:solidFill>
                  <a:schemeClr val="tx1"/>
                </a:solidFill>
                <a:latin typeface="Arial" pitchFamily="34" charset="0"/>
                <a:cs typeface="Arial" pitchFamily="34" charset="0"/>
              </a:rPr>
              <a:t>Internal Audit separately evaluates Control Environment, considering employee behaviors and whistleblower hotline results and reports thereon </a:t>
            </a:r>
          </a:p>
          <a:p>
            <a:pPr marL="52388" indent="6350"/>
            <a:endParaRPr lang="en-US" sz="1700" dirty="0">
              <a:solidFill>
                <a:schemeClr val="tx1"/>
              </a:solidFill>
              <a:latin typeface="Arial" pitchFamily="34" charset="0"/>
              <a:cs typeface="Arial" pitchFamily="34" charset="0"/>
            </a:endParaRPr>
          </a:p>
          <a:p>
            <a:pPr marL="52388" indent="6350" algn="ctr"/>
            <a:r>
              <a:rPr lang="en-US" sz="1700" i="1" dirty="0">
                <a:solidFill>
                  <a:schemeClr val="tx1"/>
                </a:solidFill>
                <a:latin typeface="Arial" pitchFamily="34" charset="0"/>
                <a:cs typeface="Arial" pitchFamily="34" charset="0"/>
              </a:rPr>
              <a:t>Monitoring Activities</a:t>
            </a:r>
          </a:p>
        </p:txBody>
      </p:sp>
      <p:sp>
        <p:nvSpPr>
          <p:cNvPr id="11" name="object 4">
            <a:extLst>
              <a:ext uri="{FF2B5EF4-FFF2-40B4-BE49-F238E27FC236}">
                <a16:creationId xmlns:a16="http://schemas.microsoft.com/office/drawing/2014/main" id="{5289DF4E-9BA5-424E-8BE5-642B4C2E5094}"/>
              </a:ext>
            </a:extLst>
          </p:cNvPr>
          <p:cNvSpPr/>
          <p:nvPr/>
        </p:nvSpPr>
        <p:spPr>
          <a:xfrm>
            <a:off x="11235501" y="6241831"/>
            <a:ext cx="834579" cy="569864"/>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665593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522E-DD42-4147-9C9B-1F231D2DDBB9}"/>
              </a:ext>
            </a:extLst>
          </p:cNvPr>
          <p:cNvSpPr>
            <a:spLocks noGrp="1"/>
          </p:cNvSpPr>
          <p:nvPr>
            <p:ph type="title"/>
          </p:nvPr>
        </p:nvSpPr>
        <p:spPr>
          <a:xfrm>
            <a:off x="110065" y="39828"/>
            <a:ext cx="5647267" cy="923330"/>
          </a:xfrm>
        </p:spPr>
        <p:txBody>
          <a:bodyPr/>
          <a:lstStyle/>
          <a:p>
            <a:r>
              <a:rPr lang="en-US" b="1" dirty="0"/>
              <a:t>Components of ERM</a:t>
            </a:r>
            <a:endParaRPr lang="en-US" dirty="0"/>
          </a:p>
        </p:txBody>
      </p:sp>
      <p:sp>
        <p:nvSpPr>
          <p:cNvPr id="4" name="TextBox 3">
            <a:extLst>
              <a:ext uri="{FF2B5EF4-FFF2-40B4-BE49-F238E27FC236}">
                <a16:creationId xmlns:a16="http://schemas.microsoft.com/office/drawing/2014/main" id="{2375F934-E5D1-8244-870F-7F1C6C034944}"/>
              </a:ext>
            </a:extLst>
          </p:cNvPr>
          <p:cNvSpPr txBox="1"/>
          <p:nvPr/>
        </p:nvSpPr>
        <p:spPr>
          <a:xfrm>
            <a:off x="355600" y="968671"/>
            <a:ext cx="9274175" cy="646331"/>
          </a:xfrm>
          <a:prstGeom prst="rect">
            <a:avLst/>
          </a:prstGeom>
          <a:noFill/>
        </p:spPr>
        <p:txBody>
          <a:bodyPr wrap="square" rtlCol="0">
            <a:spAutoFit/>
          </a:bodyPr>
          <a:lstStyle/>
          <a:p>
            <a:r>
              <a:rPr lang="en-US" dirty="0"/>
              <a:t>COSO’s new ERM framework now includes five components or categories with 20 principles spread throughout each component. Those components are:</a:t>
            </a:r>
          </a:p>
        </p:txBody>
      </p:sp>
      <p:sp>
        <p:nvSpPr>
          <p:cNvPr id="6" name="Content Placeholder 2">
            <a:extLst>
              <a:ext uri="{FF2B5EF4-FFF2-40B4-BE49-F238E27FC236}">
                <a16:creationId xmlns:a16="http://schemas.microsoft.com/office/drawing/2014/main" id="{8FC0A48C-F6F2-6A40-A9B3-3F295ABCA5CC}"/>
              </a:ext>
            </a:extLst>
          </p:cNvPr>
          <p:cNvSpPr txBox="1">
            <a:spLocks/>
          </p:cNvSpPr>
          <p:nvPr/>
        </p:nvSpPr>
        <p:spPr>
          <a:xfrm>
            <a:off x="355600" y="1263381"/>
            <a:ext cx="9821333" cy="268606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1600" b="1" dirty="0"/>
              <a:t>Governance and Culture</a:t>
            </a:r>
          </a:p>
          <a:p>
            <a:pPr marL="457200" indent="-457200">
              <a:buFont typeface="+mj-lt"/>
              <a:buAutoNum type="arabicPeriod"/>
            </a:pPr>
            <a:r>
              <a:rPr lang="en-US" sz="1600" b="1" dirty="0"/>
              <a:t>Strategy &amp; Objective-Setting</a:t>
            </a:r>
          </a:p>
          <a:p>
            <a:pPr marL="457200" indent="-457200">
              <a:buFont typeface="+mj-lt"/>
              <a:buAutoNum type="arabicPeriod"/>
            </a:pPr>
            <a:r>
              <a:rPr lang="en-US" sz="1600" b="1" dirty="0"/>
              <a:t>Performance</a:t>
            </a:r>
          </a:p>
          <a:p>
            <a:pPr marL="457200" indent="-457200">
              <a:buFont typeface="+mj-lt"/>
              <a:buAutoNum type="arabicPeriod"/>
            </a:pPr>
            <a:r>
              <a:rPr lang="en-US" sz="1600" b="1" dirty="0"/>
              <a:t>Review and Revision</a:t>
            </a:r>
          </a:p>
          <a:p>
            <a:pPr marL="457200" indent="-457200">
              <a:buFont typeface="+mj-lt"/>
              <a:buAutoNum type="arabicPeriod"/>
            </a:pPr>
            <a:r>
              <a:rPr lang="en-US" sz="1600" b="1" dirty="0"/>
              <a:t>Information, Communication, and Reporting</a:t>
            </a:r>
            <a:endParaRPr lang="en-US" sz="900" dirty="0"/>
          </a:p>
        </p:txBody>
      </p:sp>
      <p:pic>
        <p:nvPicPr>
          <p:cNvPr id="4100" name="Picture 4">
            <a:extLst>
              <a:ext uri="{FF2B5EF4-FFF2-40B4-BE49-F238E27FC236}">
                <a16:creationId xmlns:a16="http://schemas.microsoft.com/office/drawing/2014/main" id="{08AC14D3-54EF-5C4D-84A8-3C709206C6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936" b="6696"/>
          <a:stretch/>
        </p:blipFill>
        <p:spPr bwMode="auto">
          <a:xfrm>
            <a:off x="1501137" y="3421718"/>
            <a:ext cx="9641836" cy="3396453"/>
          </a:xfrm>
          <a:prstGeom prst="rect">
            <a:avLst/>
          </a:prstGeom>
          <a:noFill/>
          <a:extLst>
            <a:ext uri="{909E8E84-426E-40DD-AFC4-6F175D3DCCD1}">
              <a14:hiddenFill xmlns:a14="http://schemas.microsoft.com/office/drawing/2010/main">
                <a:solidFill>
                  <a:srgbClr val="FFFFFF"/>
                </a:solidFill>
              </a14:hiddenFill>
            </a:ext>
          </a:extLst>
        </p:spPr>
      </p:pic>
      <p:sp>
        <p:nvSpPr>
          <p:cNvPr id="8" name="object 4">
            <a:extLst>
              <a:ext uri="{FF2B5EF4-FFF2-40B4-BE49-F238E27FC236}">
                <a16:creationId xmlns:a16="http://schemas.microsoft.com/office/drawing/2014/main" id="{0A700F9C-256E-AE4F-995D-D8A3115DD7C8}"/>
              </a:ext>
            </a:extLst>
          </p:cNvPr>
          <p:cNvSpPr/>
          <p:nvPr/>
        </p:nvSpPr>
        <p:spPr>
          <a:xfrm>
            <a:off x="11142973" y="185081"/>
            <a:ext cx="834579" cy="569864"/>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02325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04C5AC-3578-5A43-8424-060459B9F255}"/>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4000" kern="1200" dirty="0">
                <a:solidFill>
                  <a:srgbClr val="FFFFFF"/>
                </a:solidFill>
                <a:latin typeface="+mj-lt"/>
                <a:ea typeface="+mj-ea"/>
                <a:cs typeface="+mj-cs"/>
              </a:rPr>
              <a:t>COBIT FRAMEWORK</a:t>
            </a:r>
          </a:p>
        </p:txBody>
      </p:sp>
      <p:sp>
        <p:nvSpPr>
          <p:cNvPr id="3" name="Subtitle 2">
            <a:extLst>
              <a:ext uri="{FF2B5EF4-FFF2-40B4-BE49-F238E27FC236}">
                <a16:creationId xmlns:a16="http://schemas.microsoft.com/office/drawing/2014/main" id="{5CAC29EA-D38C-324E-9767-5FB40EADC9DD}"/>
              </a:ext>
            </a:extLst>
          </p:cNvPr>
          <p:cNvSpPr>
            <a:spLocks noGrp="1"/>
          </p:cNvSpPr>
          <p:nvPr>
            <p:ph type="subTitle" idx="1"/>
          </p:nvPr>
        </p:nvSpPr>
        <p:spPr>
          <a:xfrm>
            <a:off x="4810259" y="649480"/>
            <a:ext cx="6555347" cy="5546047"/>
          </a:xfrm>
        </p:spPr>
        <p:txBody>
          <a:bodyPr vert="horz" lIns="91440" tIns="45720" rIns="91440" bIns="45720" rtlCol="0" anchor="ctr">
            <a:normAutofit/>
          </a:bodyPr>
          <a:lstStyle/>
          <a:p>
            <a:pPr indent="-228600" algn="l">
              <a:buFont typeface="Arial" panose="020B0604020202020204" pitchFamily="34" charset="0"/>
              <a:buChar char="•"/>
            </a:pPr>
            <a:r>
              <a:rPr lang="en-US" sz="2000" dirty="0"/>
              <a:t>The COBIT Framework is a framework for created by the ISACA </a:t>
            </a:r>
            <a:r>
              <a:rPr lang="en-US" sz="2000" dirty="0">
                <a:solidFill>
                  <a:schemeClr val="accent1"/>
                </a:solidFill>
              </a:rPr>
              <a:t>(</a:t>
            </a:r>
            <a:r>
              <a:rPr lang="en-US" sz="2000" dirty="0">
                <a:solidFill>
                  <a:schemeClr val="accent1"/>
                </a:solidFill>
                <a:hlinkClick r:id="rId2" tooltip="Information Systems Audit and Control Association">
                  <a:extLst>
                    <a:ext uri="{A12FA001-AC4F-418D-AE19-62706E023703}">
                      <ahyp:hlinkClr xmlns:ahyp="http://schemas.microsoft.com/office/drawing/2018/hyperlinkcolor" val="tx"/>
                    </a:ext>
                  </a:extLst>
                </a:hlinkClick>
              </a:rPr>
              <a:t>Information Systems Audit and Control Association</a:t>
            </a:r>
            <a:r>
              <a:rPr lang="en-US" dirty="0">
                <a:solidFill>
                  <a:schemeClr val="accent1"/>
                </a:solidFill>
              </a:rPr>
              <a:t>) </a:t>
            </a:r>
            <a:r>
              <a:rPr lang="en-US" sz="2000" dirty="0"/>
              <a:t>for IT governance and management. </a:t>
            </a:r>
          </a:p>
          <a:p>
            <a:pPr indent="-228600" algn="l">
              <a:buFont typeface="Arial" panose="020B0604020202020204" pitchFamily="34" charset="0"/>
              <a:buChar char="•"/>
            </a:pPr>
            <a:r>
              <a:rPr lang="en-US" sz="2000" dirty="0"/>
              <a:t>Designed to be a supportive tool for managers—and allows bridging the crucial gap between technical issues, business risks, and control requirements.</a:t>
            </a:r>
          </a:p>
          <a:p>
            <a:pPr indent="-228600" algn="l">
              <a:buFont typeface="Arial" panose="020B0604020202020204" pitchFamily="34" charset="0"/>
              <a:buChar char="•"/>
            </a:pPr>
            <a:r>
              <a:rPr lang="en-US" sz="2000" dirty="0"/>
              <a:t>COBIT ensures quality, control, and reliability of information systems in an organization</a:t>
            </a:r>
          </a:p>
          <a:p>
            <a:pPr indent="-228600" algn="l">
              <a:buFont typeface="Arial" panose="020B0604020202020204" pitchFamily="34" charset="0"/>
              <a:buChar char="•"/>
            </a:pPr>
            <a:r>
              <a:rPr lang="en-US" sz="2000" b="1" dirty="0">
                <a:solidFill>
                  <a:schemeClr val="accent1">
                    <a:lumMod val="75000"/>
                  </a:schemeClr>
                </a:solidFill>
              </a:rPr>
              <a:t>COBIT framework is focused on SOX IT Process/General IT process.</a:t>
            </a:r>
          </a:p>
          <a:p>
            <a:pPr indent="-228600" algn="l">
              <a:buFont typeface="Arial" panose="020B0604020202020204" pitchFamily="34" charset="0"/>
              <a:buChar char="•"/>
            </a:pPr>
            <a:endParaRPr lang="en-US" sz="2000" b="1" dirty="0">
              <a:solidFill>
                <a:schemeClr val="accent1">
                  <a:lumMod val="75000"/>
                </a:schemeClr>
              </a:solidFill>
            </a:endParaRPr>
          </a:p>
        </p:txBody>
      </p:sp>
      <p:sp>
        <p:nvSpPr>
          <p:cNvPr id="4" name="TextBox 3">
            <a:extLst>
              <a:ext uri="{FF2B5EF4-FFF2-40B4-BE49-F238E27FC236}">
                <a16:creationId xmlns:a16="http://schemas.microsoft.com/office/drawing/2014/main" id="{BEF7FB3B-C7FE-6A46-A9E8-4FA1D6268D11}"/>
              </a:ext>
            </a:extLst>
          </p:cNvPr>
          <p:cNvSpPr txBox="1"/>
          <p:nvPr/>
        </p:nvSpPr>
        <p:spPr>
          <a:xfrm>
            <a:off x="536445" y="3894351"/>
            <a:ext cx="3200069" cy="923330"/>
          </a:xfrm>
          <a:prstGeom prst="rect">
            <a:avLst/>
          </a:prstGeom>
          <a:noFill/>
        </p:spPr>
        <p:txBody>
          <a:bodyPr wrap="square" rtlCol="0">
            <a:spAutoFit/>
          </a:bodyPr>
          <a:lstStyle/>
          <a:p>
            <a:pPr algn="r"/>
            <a:r>
              <a:rPr lang="en-US" dirty="0">
                <a:solidFill>
                  <a:schemeClr val="bg1"/>
                </a:solidFill>
              </a:rPr>
              <a:t>CONTROL OBJECTIVE FOR INFORMATION AND</a:t>
            </a:r>
          </a:p>
          <a:p>
            <a:pPr algn="r"/>
            <a:r>
              <a:rPr lang="en-US" dirty="0">
                <a:solidFill>
                  <a:schemeClr val="bg1"/>
                </a:solidFill>
              </a:rPr>
              <a:t>RELATED TECHNOLOGY</a:t>
            </a:r>
          </a:p>
        </p:txBody>
      </p:sp>
      <p:sp>
        <p:nvSpPr>
          <p:cNvPr id="12" name="object 4">
            <a:extLst>
              <a:ext uri="{FF2B5EF4-FFF2-40B4-BE49-F238E27FC236}">
                <a16:creationId xmlns:a16="http://schemas.microsoft.com/office/drawing/2014/main" id="{625AB8C8-4F6F-2148-B711-3F938CCC630A}"/>
              </a:ext>
            </a:extLst>
          </p:cNvPr>
          <p:cNvSpPr/>
          <p:nvPr/>
        </p:nvSpPr>
        <p:spPr>
          <a:xfrm>
            <a:off x="11235501" y="6241831"/>
            <a:ext cx="834579" cy="569864"/>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417141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DA01A1A1-9525-BA4C-A303-A39278F6F5EC}"/>
              </a:ext>
            </a:extLst>
          </p:cNvPr>
          <p:cNvSpPr/>
          <p:nvPr/>
        </p:nvSpPr>
        <p:spPr>
          <a:xfrm>
            <a:off x="11235501" y="6241831"/>
            <a:ext cx="834579" cy="569864"/>
          </a:xfrm>
          <a:prstGeom prst="rect">
            <a:avLst/>
          </a:prstGeom>
          <a:blipFill>
            <a:blip r:embed="rId2" cstate="print"/>
            <a:stretch>
              <a:fillRect/>
            </a:stretch>
          </a:blipFill>
        </p:spPr>
        <p:txBody>
          <a:bodyPr wrap="square" lIns="0" tIns="0" rIns="0" bIns="0" rtlCol="0"/>
          <a:lstStyle/>
          <a:p>
            <a:endParaRPr dirty="0"/>
          </a:p>
        </p:txBody>
      </p:sp>
      <p:sp>
        <p:nvSpPr>
          <p:cNvPr id="10" name="Rectangle 9">
            <a:extLst>
              <a:ext uri="{FF2B5EF4-FFF2-40B4-BE49-F238E27FC236}">
                <a16:creationId xmlns:a16="http://schemas.microsoft.com/office/drawing/2014/main" id="{9D5B4A1D-FEE4-DB4B-ACC8-62844AE56CCD}"/>
              </a:ext>
            </a:extLst>
          </p:cNvPr>
          <p:cNvSpPr/>
          <p:nvPr/>
        </p:nvSpPr>
        <p:spPr>
          <a:xfrm>
            <a:off x="254000" y="612844"/>
            <a:ext cx="11684000" cy="5632311"/>
          </a:xfrm>
          <a:prstGeom prst="rect">
            <a:avLst/>
          </a:prstGeom>
        </p:spPr>
        <p:txBody>
          <a:bodyPr wrap="square">
            <a:spAutoFit/>
          </a:bodyPr>
          <a:lstStyle/>
          <a:p>
            <a:pPr>
              <a:buFont typeface="Arial" panose="020B0604020202020204" pitchFamily="34" charset="0"/>
              <a:buChar char="•"/>
            </a:pPr>
            <a:r>
              <a:rPr lang="en-US" b="1" dirty="0">
                <a:solidFill>
                  <a:srgbClr val="3A3A3A"/>
                </a:solidFill>
                <a:latin typeface="Open Sans" panose="020B0606030504020204" pitchFamily="34" charset="0"/>
              </a:rPr>
              <a:t>Objectives</a:t>
            </a:r>
            <a:r>
              <a:rPr lang="en-US" dirty="0">
                <a:solidFill>
                  <a:srgbClr val="3A3A3A"/>
                </a:solidFill>
                <a:latin typeface="Open Sans" panose="020B0606030504020204" pitchFamily="34" charset="0"/>
              </a:rPr>
              <a:t> - COBIT 2019 lays out ‘Governance Objectives’ and ‘Management Objectives’, with a total of 40 as part of its ‘Core Model’. Practitioners prioritize these objectives based on the needs of customers, stakeholders, users, and so on, allowing them to create comprehensive and bespoke IT strategies and frameworks</a:t>
            </a:r>
          </a:p>
          <a:p>
            <a:pPr>
              <a:buFont typeface="Arial" panose="020B0604020202020204" pitchFamily="34" charset="0"/>
              <a:buChar char="•"/>
            </a:pPr>
            <a:r>
              <a:rPr lang="en-US" b="1" dirty="0">
                <a:solidFill>
                  <a:srgbClr val="3A3A3A"/>
                </a:solidFill>
                <a:latin typeface="Open Sans" panose="020B0606030504020204" pitchFamily="34" charset="0"/>
              </a:rPr>
              <a:t>Domains</a:t>
            </a:r>
            <a:r>
              <a:rPr lang="en-US" dirty="0">
                <a:solidFill>
                  <a:srgbClr val="3A3A3A"/>
                </a:solidFill>
                <a:latin typeface="Open Sans" panose="020B0606030504020204" pitchFamily="34" charset="0"/>
              </a:rPr>
              <a:t> - Every COBIT objective fits within a specific ‘Domain’. Management Objectives are contained within ‘Deliver, Service and Support (DSS)’, ‘Monitor, Evaluate and Assess (MEA)’, ‘Build Acquire and Implement (BAI)’, and ‘Align, Plan and Organize (APO)’. Governance Objectives are found under ‘Evaluate, Direct and Monitor (EDM)’</a:t>
            </a:r>
          </a:p>
          <a:p>
            <a:pPr>
              <a:buFont typeface="Arial" panose="020B0604020202020204" pitchFamily="34" charset="0"/>
              <a:buChar char="•"/>
            </a:pPr>
            <a:r>
              <a:rPr lang="en-US" b="1" dirty="0">
                <a:solidFill>
                  <a:srgbClr val="3A3A3A"/>
                </a:solidFill>
                <a:latin typeface="Open Sans" panose="020B0606030504020204" pitchFamily="34" charset="0"/>
              </a:rPr>
              <a:t>Goals Cascade</a:t>
            </a:r>
            <a:r>
              <a:rPr lang="en-US" dirty="0">
                <a:solidFill>
                  <a:srgbClr val="3A3A3A"/>
                </a:solidFill>
                <a:latin typeface="Open Sans" panose="020B0606030504020204" pitchFamily="34" charset="0"/>
              </a:rPr>
              <a:t> - This tool is used to demonstrate how drivers create needs, and subsequently create more clearly defined ‘goals’. In COBIT 2019, these are known as ‘Alignment Goals’, as opposed to the ‘IT Goals’ from COBIT 5</a:t>
            </a:r>
          </a:p>
          <a:p>
            <a:pPr>
              <a:buFont typeface="Arial" panose="020B0604020202020204" pitchFamily="34" charset="0"/>
              <a:buChar char="•"/>
            </a:pPr>
            <a:r>
              <a:rPr lang="en-US" b="1" dirty="0">
                <a:solidFill>
                  <a:srgbClr val="3A3A3A"/>
                </a:solidFill>
                <a:latin typeface="Open Sans" panose="020B0606030504020204" pitchFamily="34" charset="0"/>
              </a:rPr>
              <a:t>Components</a:t>
            </a:r>
            <a:r>
              <a:rPr lang="en-US" dirty="0">
                <a:solidFill>
                  <a:srgbClr val="3A3A3A"/>
                </a:solidFill>
                <a:latin typeface="Open Sans" panose="020B0606030504020204" pitchFamily="34" charset="0"/>
              </a:rPr>
              <a:t> - Formerly known as ‘Enablers’, Components are generic elements that influence IT. They include ‘Information Flows’, ‘Skills’, ‘Infrastructure’, ‘Processes’, ‘Policies and Procedures’, and ‘Organizational Structures’. COBIT 2019 also introduced ‘variants of generic’, with which Components can be examined and amended based on a ‘Focus Area’, such as a specific piece of legislation like the GDPR</a:t>
            </a:r>
          </a:p>
          <a:p>
            <a:pPr>
              <a:buFont typeface="Arial" panose="020B0604020202020204" pitchFamily="34" charset="0"/>
              <a:buChar char="•"/>
            </a:pPr>
            <a:r>
              <a:rPr lang="en-US" b="1" dirty="0">
                <a:solidFill>
                  <a:srgbClr val="3A3A3A"/>
                </a:solidFill>
                <a:latin typeface="Open Sans" panose="020B0606030504020204" pitchFamily="34" charset="0"/>
              </a:rPr>
              <a:t>Design Factors</a:t>
            </a:r>
            <a:r>
              <a:rPr lang="en-US" dirty="0">
                <a:solidFill>
                  <a:srgbClr val="3A3A3A"/>
                </a:solidFill>
                <a:latin typeface="Open Sans" panose="020B0606030504020204" pitchFamily="34" charset="0"/>
              </a:rPr>
              <a:t> - These factors help define the needs of an organization and how they must be addressed in a framework. Contextual factors, such as corporate and threat landscapes, are beyond the organization’s control. Strategic factors reflect decisions by the organization, such as the direction of enterprise strategy and the prioritization of different IT elements. Tactical factors focus on implementation choices regarding technology (such as cloud data), methods (such as DevOps, ITIL 4, or Agile), and outsourcing models</a:t>
            </a:r>
          </a:p>
        </p:txBody>
      </p:sp>
    </p:spTree>
    <p:extLst>
      <p:ext uri="{BB962C8B-B14F-4D97-AF65-F5344CB8AC3E}">
        <p14:creationId xmlns:p14="http://schemas.microsoft.com/office/powerpoint/2010/main" val="872114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7335</TotalTime>
  <Words>1112</Words>
  <Application>Microsoft Office PowerPoint</Application>
  <PresentationFormat>Widescreen</PresentationFormat>
  <Paragraphs>112</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Calibri Light</vt:lpstr>
      <vt:lpstr>Georgia</vt:lpstr>
      <vt:lpstr>Open Sans</vt:lpstr>
      <vt:lpstr>Wingdings</vt:lpstr>
      <vt:lpstr>Office Theme</vt:lpstr>
      <vt:lpstr>Microsoft Excel Worksheet</vt:lpstr>
      <vt:lpstr>COSO FRAMEWORK</vt:lpstr>
      <vt:lpstr>COSO Framework Objectives</vt:lpstr>
      <vt:lpstr>INTERNAL CONTROL-INTEGRATED FRAMEWORK</vt:lpstr>
      <vt:lpstr>Principles of effective internal control</vt:lpstr>
      <vt:lpstr>Control Examples</vt:lpstr>
      <vt:lpstr>SAMPLE MAPPING</vt:lpstr>
      <vt:lpstr>Components of ERM</vt:lpstr>
      <vt:lpstr>COBIT FRAMEWORK</vt:lpstr>
      <vt:lpstr>PowerPoint Presentation</vt:lpstr>
      <vt:lpstr>CONTROL OBJECTIVE FOR INFORMATION AND RELATED TECHNOLOGY (COBIT)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COSO FRAMEWORK</dc:title>
  <dc:creator>Abena Nuamah</dc:creator>
  <cp:lastModifiedBy>Ntiamoah, Sampson</cp:lastModifiedBy>
  <cp:revision>5</cp:revision>
  <cp:lastPrinted>2021-12-04T04:16:50Z</cp:lastPrinted>
  <dcterms:created xsi:type="dcterms:W3CDTF">2021-11-23T23:32:59Z</dcterms:created>
  <dcterms:modified xsi:type="dcterms:W3CDTF">2021-12-08T17:55:56Z</dcterms:modified>
</cp:coreProperties>
</file>